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77" r:id="rId3"/>
    <p:sldId id="413" r:id="rId4"/>
    <p:sldId id="379" r:id="rId5"/>
    <p:sldId id="408" r:id="rId6"/>
    <p:sldId id="407" r:id="rId7"/>
    <p:sldId id="406" r:id="rId8"/>
    <p:sldId id="390" r:id="rId9"/>
    <p:sldId id="410" r:id="rId10"/>
    <p:sldId id="393" r:id="rId11"/>
    <p:sldId id="396" r:id="rId12"/>
    <p:sldId id="404" r:id="rId13"/>
    <p:sldId id="397" r:id="rId14"/>
    <p:sldId id="395" r:id="rId15"/>
    <p:sldId id="398" r:id="rId16"/>
    <p:sldId id="399" r:id="rId17"/>
    <p:sldId id="400" r:id="rId18"/>
    <p:sldId id="411" r:id="rId19"/>
    <p:sldId id="412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18"/>
    <a:srgbClr val="B4BE82"/>
    <a:srgbClr val="B4BC87"/>
    <a:srgbClr val="EFE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5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3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05VM04\ENERGIE\energieinstitut\Projekte\JKU-Roadmap%20Klimaneutralit&#228;t%20-%20WV0247\WP2%20Daten%20+%20Informationen\R&#252;ckmeldungen%20Datensammlung\Datensammlung%20JKU%20Roadma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05VM04\ENERGIE\energieinstitut\Projekte\JKU-Roadmap%20Klimaneutralit&#228;t%20-%20WV0247\WP2%20Daten%20+%20Informationen\R&#252;ckmeldungen%20Datensammlung\Datensammlung%20JKU%20Roadma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05VM04\ENERGIE\energieinstitut\Projekte\JKU-Roadmap%20Klimaneutralit&#228;t%20-%20WV0247\WP2%20Daten%20+%20Informationen\R&#252;ckmeldungen%20Datensammlung\Datensammlung%20JKU%20Roadma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dirty="0" err="1"/>
              <a:t>District</a:t>
            </a:r>
            <a:r>
              <a:rPr lang="de-AT" baseline="0" dirty="0"/>
              <a:t> </a:t>
            </a:r>
            <a:r>
              <a:rPr lang="de-AT" baseline="0" dirty="0" err="1"/>
              <a:t>heating</a:t>
            </a:r>
            <a:r>
              <a:rPr lang="de-AT" baseline="0" dirty="0"/>
              <a:t> </a:t>
            </a:r>
            <a:r>
              <a:rPr lang="de-AT" baseline="0" dirty="0" err="1"/>
              <a:t>usage</a:t>
            </a:r>
            <a:r>
              <a:rPr lang="de-AT" dirty="0"/>
              <a:t>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Tabelle1!$F$23</c:f>
              <c:strCache>
                <c:ptCount val="1"/>
                <c:pt idx="0">
                  <c:v>Jahr 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Tabelle1!$G$22:$J$22</c:f>
              <c:strCache>
                <c:ptCount val="4"/>
                <c:pt idx="0">
                  <c:v>Campus JKU</c:v>
                </c:pt>
                <c:pt idx="1">
                  <c:v>OIC-LIT</c:v>
                </c:pt>
                <c:pt idx="2">
                  <c:v>SCP 1-5</c:v>
                </c:pt>
                <c:pt idx="3">
                  <c:v>MC1-MC4</c:v>
                </c:pt>
              </c:strCache>
            </c:strRef>
          </c:cat>
          <c:val>
            <c:numRef>
              <c:f>Tabelle1!$G$23:$J$23</c:f>
              <c:numCache>
                <c:formatCode>_(* #,##0.00_);_(* \(#,##0.00\);_(* "-"??_);_(@_)</c:formatCode>
                <c:ptCount val="4"/>
                <c:pt idx="0">
                  <c:v>11522250</c:v>
                </c:pt>
                <c:pt idx="1">
                  <c:v>741700</c:v>
                </c:pt>
                <c:pt idx="2">
                  <c:v>3630180</c:v>
                </c:pt>
                <c:pt idx="3">
                  <c:v>1442030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A-4D99-AE21-D8633C006B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096301839"/>
        <c:axId val="1235549791"/>
        <c:axId val="0"/>
      </c:bar3DChart>
      <c:catAx>
        <c:axId val="109630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5549791"/>
        <c:crosses val="autoZero"/>
        <c:auto val="1"/>
        <c:lblAlgn val="ctr"/>
        <c:lblOffset val="100"/>
        <c:noMultiLvlLbl val="0"/>
      </c:catAx>
      <c:valAx>
        <c:axId val="1235549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/>
                  <a:t>kWh</a:t>
                </a:r>
              </a:p>
            </c:rich>
          </c:tx>
          <c:layout>
            <c:manualLayout>
              <c:xMode val="edge"/>
              <c:yMode val="edge"/>
              <c:x val="4.4371609798775156E-2"/>
              <c:y val="0.191569335083114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96301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Power</a:t>
            </a:r>
            <a:r>
              <a:rPr lang="en-US" baseline="0" dirty="0"/>
              <a:t> usage</a:t>
            </a:r>
            <a:r>
              <a:rPr lang="en-US" dirty="0"/>
              <a:t> 2022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Tabelle3!$F$3</c:f>
              <c:strCache>
                <c:ptCount val="1"/>
                <c:pt idx="0">
                  <c:v>Jahr 2022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Tabelle3!$G$2:$J$2</c:f>
              <c:strCache>
                <c:ptCount val="4"/>
                <c:pt idx="0">
                  <c:v>Campus JKU</c:v>
                </c:pt>
                <c:pt idx="1">
                  <c:v>OIC-LIT</c:v>
                </c:pt>
                <c:pt idx="2">
                  <c:v>SCP 1-5</c:v>
                </c:pt>
                <c:pt idx="3">
                  <c:v>MC1-MC4</c:v>
                </c:pt>
              </c:strCache>
            </c:strRef>
          </c:cat>
          <c:val>
            <c:numRef>
              <c:f>Tabelle3!$G$3:$J$3</c:f>
              <c:numCache>
                <c:formatCode>_(* #,##0.00_);_(* \(#,##0.00\);_(* "-"??_);_(@_)</c:formatCode>
                <c:ptCount val="4"/>
                <c:pt idx="0">
                  <c:v>11083155</c:v>
                </c:pt>
                <c:pt idx="1">
                  <c:v>1171200</c:v>
                </c:pt>
                <c:pt idx="2">
                  <c:v>4545660</c:v>
                </c:pt>
                <c:pt idx="3">
                  <c:v>1919310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90-43EC-8DCD-41FE17CE1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263174831"/>
        <c:axId val="1263177711"/>
        <c:axId val="0"/>
      </c:bar3DChart>
      <c:catAx>
        <c:axId val="1263174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63177711"/>
        <c:crosses val="autoZero"/>
        <c:auto val="1"/>
        <c:lblAlgn val="ctr"/>
        <c:lblOffset val="100"/>
        <c:noMultiLvlLbl val="0"/>
      </c:catAx>
      <c:valAx>
        <c:axId val="1263177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/>
                  <a:t>kWh</a:t>
                </a:r>
              </a:p>
            </c:rich>
          </c:tx>
          <c:layout>
            <c:manualLayout>
              <c:xMode val="edge"/>
              <c:yMode val="edge"/>
              <c:x val="4.2071741032370963E-2"/>
              <c:y val="0.179251968503937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63174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Comparison of reference heating demand and actual heating demand</a:t>
            </a:r>
            <a:endParaRPr lang="de-A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'Energie- und Gebäudedaten'!$C$132</c:f>
              <c:strCache>
                <c:ptCount val="1"/>
                <c:pt idx="0">
                  <c:v>Referenz-Heizwärmebedarf (kWh/a)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'Energie- und Gebäudedaten'!$B$133:$B$166</c:f>
              <c:strCache>
                <c:ptCount val="34"/>
                <c:pt idx="0">
                  <c:v>Kepler Hall</c:v>
                </c:pt>
                <c:pt idx="1">
                  <c:v>TNF Turm</c:v>
                </c:pt>
                <c:pt idx="2">
                  <c:v>LIT (Maschinenhalle)</c:v>
                </c:pt>
                <c:pt idx="3">
                  <c:v>LIT (Rest)</c:v>
                </c:pt>
                <c:pt idx="4">
                  <c:v>Pavillon</c:v>
                </c:pt>
                <c:pt idx="5">
                  <c:v>Bankengebäude</c:v>
                </c:pt>
                <c:pt idx="6">
                  <c:v>Halbleiterphysik</c:v>
                </c:pt>
                <c:pt idx="7">
                  <c:v>Hochschulfondsgebäude</c:v>
                </c:pt>
                <c:pt idx="8">
                  <c:v>Hörsaalgebäude</c:v>
                </c:pt>
                <c:pt idx="9">
                  <c:v>Juridicum</c:v>
                </c:pt>
                <c:pt idx="10">
                  <c:v>Kopfgebäude</c:v>
                </c:pt>
                <c:pt idx="11">
                  <c:v>Mikroelektronik</c:v>
                </c:pt>
                <c:pt idx="12">
                  <c:v>Physikgebäude</c:v>
                </c:pt>
                <c:pt idx="13">
                  <c:v>Technikum</c:v>
                </c:pt>
                <c:pt idx="14">
                  <c:v>Keplergebäude (EG) u. Hörsäle (EG, OG1)</c:v>
                </c:pt>
                <c:pt idx="15">
                  <c:v>Bibliothek, Learning Center</c:v>
                </c:pt>
                <c:pt idx="16">
                  <c:v>Keplergebäude (OG 1, OG 2)</c:v>
                </c:pt>
                <c:pt idx="17">
                  <c:v>Managementzentrum (EG)</c:v>
                </c:pt>
                <c:pt idx="18">
                  <c:v>Managementzentrum (UG 1, OG 1 bis OG 4, DG)</c:v>
                </c:pt>
                <c:pt idx="19">
                  <c:v>Mensa (UG 1, EG)</c:v>
                </c:pt>
                <c:pt idx="20">
                  <c:v>Schloss Auhof</c:v>
                </c:pt>
                <c:pt idx="21">
                  <c:v>SCP 1</c:v>
                </c:pt>
                <c:pt idx="22">
                  <c:v>SCP 2</c:v>
                </c:pt>
                <c:pt idx="23">
                  <c:v>SCP 3</c:v>
                </c:pt>
                <c:pt idx="24">
                  <c:v>SCP 4</c:v>
                </c:pt>
                <c:pt idx="25">
                  <c:v>SCP 5</c:v>
                </c:pt>
                <c:pt idx="26">
                  <c:v>Uni-Cener (OOG 1, OG 2)</c:v>
                </c:pt>
                <c:pt idx="27">
                  <c:v>RISC2</c:v>
                </c:pt>
                <c:pt idx="28">
                  <c:v>Büro</c:v>
                </c:pt>
                <c:pt idx="29">
                  <c:v>Restaurant</c:v>
                </c:pt>
                <c:pt idx="30">
                  <c:v>Bibliothek</c:v>
                </c:pt>
                <c:pt idx="31">
                  <c:v>Lehre</c:v>
                </c:pt>
                <c:pt idx="32">
                  <c:v>Labor</c:v>
                </c:pt>
                <c:pt idx="33">
                  <c:v>Tages Markt</c:v>
                </c:pt>
              </c:strCache>
            </c:strRef>
          </c:cat>
          <c:val>
            <c:numRef>
              <c:f>'Energie- und Gebäudedaten'!$C$133:$C$166</c:f>
              <c:numCache>
                <c:formatCode>#,##0.00</c:formatCode>
                <c:ptCount val="34"/>
                <c:pt idx="0">
                  <c:v>188902.69999999998</c:v>
                </c:pt>
                <c:pt idx="1">
                  <c:v>976374</c:v>
                </c:pt>
                <c:pt idx="3">
                  <c:v>270197.8</c:v>
                </c:pt>
                <c:pt idx="4">
                  <c:v>2541.7999999999997</c:v>
                </c:pt>
                <c:pt idx="5">
                  <c:v>179541.71999999997</c:v>
                </c:pt>
                <c:pt idx="6">
                  <c:v>138200.4</c:v>
                </c:pt>
                <c:pt idx="7">
                  <c:v>353221.2</c:v>
                </c:pt>
                <c:pt idx="8">
                  <c:v>285788.95</c:v>
                </c:pt>
                <c:pt idx="9">
                  <c:v>766005.48</c:v>
                </c:pt>
                <c:pt idx="10">
                  <c:v>309278.09999999998</c:v>
                </c:pt>
                <c:pt idx="11">
                  <c:v>47350.619999999995</c:v>
                </c:pt>
                <c:pt idx="12">
                  <c:v>469635.81000000006</c:v>
                </c:pt>
                <c:pt idx="13">
                  <c:v>46746</c:v>
                </c:pt>
                <c:pt idx="14">
                  <c:v>1148887.25</c:v>
                </c:pt>
                <c:pt idx="15">
                  <c:v>128116.20000000001</c:v>
                </c:pt>
                <c:pt idx="16">
                  <c:v>464885.03999999992</c:v>
                </c:pt>
                <c:pt idx="17">
                  <c:v>173186.97</c:v>
                </c:pt>
                <c:pt idx="18">
                  <c:v>413802.06</c:v>
                </c:pt>
                <c:pt idx="19">
                  <c:v>493641.05</c:v>
                </c:pt>
                <c:pt idx="20">
                  <c:v>468516.34</c:v>
                </c:pt>
                <c:pt idx="21">
                  <c:v>565107.92000000004</c:v>
                </c:pt>
                <c:pt idx="22">
                  <c:v>481847.52</c:v>
                </c:pt>
                <c:pt idx="23">
                  <c:v>417054.56000000006</c:v>
                </c:pt>
                <c:pt idx="24">
                  <c:v>367403.56000000006</c:v>
                </c:pt>
                <c:pt idx="25">
                  <c:v>315019.15399999998</c:v>
                </c:pt>
                <c:pt idx="26">
                  <c:v>399021.84</c:v>
                </c:pt>
                <c:pt idx="27">
                  <c:v>32013.27</c:v>
                </c:pt>
                <c:pt idx="28">
                  <c:v>209162.92799999999</c:v>
                </c:pt>
                <c:pt idx="29">
                  <c:v>36993.025300000001</c:v>
                </c:pt>
                <c:pt idx="30">
                  <c:v>103255.05959999999</c:v>
                </c:pt>
                <c:pt idx="31">
                  <c:v>172797.12539999999</c:v>
                </c:pt>
                <c:pt idx="32">
                  <c:v>216838.2819</c:v>
                </c:pt>
                <c:pt idx="33">
                  <c:v>51539.0982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EA-4E3C-9767-90978BD9D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1609615"/>
        <c:axId val="541606255"/>
      </c:barChart>
      <c:scatterChart>
        <c:scatterStyle val="lineMarker"/>
        <c:varyColors val="0"/>
        <c:ser>
          <c:idx val="1"/>
          <c:order val="1"/>
          <c:tx>
            <c:strRef>
              <c:f>'Energie- und Gebäudedaten'!$D$132</c:f>
              <c:strCache>
                <c:ptCount val="1"/>
                <c:pt idx="0">
                  <c:v>Heizwärmebedarf (kWh/a)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'Energie- und Gebäudedaten'!$B$133:$B$166</c:f>
              <c:strCache>
                <c:ptCount val="34"/>
                <c:pt idx="0">
                  <c:v>Kepler Hall</c:v>
                </c:pt>
                <c:pt idx="1">
                  <c:v>TNF Turm</c:v>
                </c:pt>
                <c:pt idx="2">
                  <c:v>LIT (Maschinenhalle)</c:v>
                </c:pt>
                <c:pt idx="3">
                  <c:v>LIT (Rest)</c:v>
                </c:pt>
                <c:pt idx="4">
                  <c:v>Pavillon</c:v>
                </c:pt>
                <c:pt idx="5">
                  <c:v>Bankengebäude</c:v>
                </c:pt>
                <c:pt idx="6">
                  <c:v>Halbleiterphysik</c:v>
                </c:pt>
                <c:pt idx="7">
                  <c:v>Hochschulfondsgebäude</c:v>
                </c:pt>
                <c:pt idx="8">
                  <c:v>Hörsaalgebäude</c:v>
                </c:pt>
                <c:pt idx="9">
                  <c:v>Juridicum</c:v>
                </c:pt>
                <c:pt idx="10">
                  <c:v>Kopfgebäude</c:v>
                </c:pt>
                <c:pt idx="11">
                  <c:v>Mikroelektronik</c:v>
                </c:pt>
                <c:pt idx="12">
                  <c:v>Physikgebäude</c:v>
                </c:pt>
                <c:pt idx="13">
                  <c:v>Technikum</c:v>
                </c:pt>
                <c:pt idx="14">
                  <c:v>Keplergebäude (EG) u. Hörsäle (EG, OG1)</c:v>
                </c:pt>
                <c:pt idx="15">
                  <c:v>Bibliothek, Learning Center</c:v>
                </c:pt>
                <c:pt idx="16">
                  <c:v>Keplergebäude (OG 1, OG 2)</c:v>
                </c:pt>
                <c:pt idx="17">
                  <c:v>Managementzentrum (EG)</c:v>
                </c:pt>
                <c:pt idx="18">
                  <c:v>Managementzentrum (UG 1, OG 1 bis OG 4, DG)</c:v>
                </c:pt>
                <c:pt idx="19">
                  <c:v>Mensa (UG 1, EG)</c:v>
                </c:pt>
                <c:pt idx="20">
                  <c:v>Schloss Auhof</c:v>
                </c:pt>
                <c:pt idx="21">
                  <c:v>SCP 1</c:v>
                </c:pt>
                <c:pt idx="22">
                  <c:v>SCP 2</c:v>
                </c:pt>
                <c:pt idx="23">
                  <c:v>SCP 3</c:v>
                </c:pt>
                <c:pt idx="24">
                  <c:v>SCP 4</c:v>
                </c:pt>
                <c:pt idx="25">
                  <c:v>SCP 5</c:v>
                </c:pt>
                <c:pt idx="26">
                  <c:v>Uni-Cener (OOG 1, OG 2)</c:v>
                </c:pt>
                <c:pt idx="27">
                  <c:v>RISC2</c:v>
                </c:pt>
                <c:pt idx="28">
                  <c:v>Büro</c:v>
                </c:pt>
                <c:pt idx="29">
                  <c:v>Restaurant</c:v>
                </c:pt>
                <c:pt idx="30">
                  <c:v>Bibliothek</c:v>
                </c:pt>
                <c:pt idx="31">
                  <c:v>Lehre</c:v>
                </c:pt>
                <c:pt idx="32">
                  <c:v>Labor</c:v>
                </c:pt>
                <c:pt idx="33">
                  <c:v>Tages Markt</c:v>
                </c:pt>
              </c:strCache>
            </c:strRef>
          </c:xVal>
          <c:yVal>
            <c:numRef>
              <c:f>'Energie- und Gebäudedaten'!$D$133:$D$166</c:f>
              <c:numCache>
                <c:formatCode>#,##0.00</c:formatCode>
                <c:ptCount val="34"/>
                <c:pt idx="0">
                  <c:v>188902.7</c:v>
                </c:pt>
                <c:pt idx="1">
                  <c:v>2440935</c:v>
                </c:pt>
                <c:pt idx="3">
                  <c:v>270197.8</c:v>
                </c:pt>
                <c:pt idx="4">
                  <c:v>2541.8000000000002</c:v>
                </c:pt>
                <c:pt idx="5">
                  <c:v>245919.38399999999</c:v>
                </c:pt>
                <c:pt idx="6">
                  <c:v>138268</c:v>
                </c:pt>
                <c:pt idx="7">
                  <c:v>353221.2</c:v>
                </c:pt>
                <c:pt idx="8">
                  <c:v>285788.95</c:v>
                </c:pt>
                <c:pt idx="9">
                  <c:v>766005.48</c:v>
                </c:pt>
                <c:pt idx="10">
                  <c:v>400000</c:v>
                </c:pt>
                <c:pt idx="11">
                  <c:v>47350.62</c:v>
                </c:pt>
                <c:pt idx="12">
                  <c:v>634008.34349999996</c:v>
                </c:pt>
                <c:pt idx="13">
                  <c:v>46746</c:v>
                </c:pt>
                <c:pt idx="14">
                  <c:v>861400.5</c:v>
                </c:pt>
                <c:pt idx="15">
                  <c:v>160155</c:v>
                </c:pt>
                <c:pt idx="16">
                  <c:v>348592.5</c:v>
                </c:pt>
                <c:pt idx="17">
                  <c:v>161046</c:v>
                </c:pt>
                <c:pt idx="18">
                  <c:v>300424</c:v>
                </c:pt>
                <c:pt idx="19">
                  <c:v>493627</c:v>
                </c:pt>
                <c:pt idx="20">
                  <c:v>156172.10999999999</c:v>
                </c:pt>
                <c:pt idx="21">
                  <c:v>1130215.8400000001</c:v>
                </c:pt>
                <c:pt idx="22">
                  <c:v>869148</c:v>
                </c:pt>
                <c:pt idx="23">
                  <c:v>751534</c:v>
                </c:pt>
                <c:pt idx="24">
                  <c:v>573072</c:v>
                </c:pt>
                <c:pt idx="25">
                  <c:v>503148</c:v>
                </c:pt>
                <c:pt idx="26">
                  <c:v>398946</c:v>
                </c:pt>
                <c:pt idx="27">
                  <c:v>32013.27</c:v>
                </c:pt>
                <c:pt idx="28">
                  <c:v>209162.92799999999</c:v>
                </c:pt>
                <c:pt idx="29">
                  <c:v>36993.025300000001</c:v>
                </c:pt>
                <c:pt idx="30">
                  <c:v>103255.05959999999</c:v>
                </c:pt>
                <c:pt idx="31">
                  <c:v>172797.12539999999</c:v>
                </c:pt>
                <c:pt idx="32">
                  <c:v>216838.2819</c:v>
                </c:pt>
                <c:pt idx="33">
                  <c:v>51539.0982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EA-4E3C-9767-90978BD9D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1612495"/>
        <c:axId val="541612015"/>
      </c:scatterChart>
      <c:catAx>
        <c:axId val="541609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41606255"/>
        <c:crosses val="autoZero"/>
        <c:auto val="1"/>
        <c:lblAlgn val="ctr"/>
        <c:lblOffset val="100"/>
        <c:noMultiLvlLbl val="0"/>
      </c:catAx>
      <c:valAx>
        <c:axId val="541606255"/>
        <c:scaling>
          <c:orientation val="minMax"/>
          <c:max val="2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kWh/a</a:t>
                </a:r>
                <a:endParaRPr lang="de-AT" dirty="0"/>
              </a:p>
            </c:rich>
          </c:tx>
          <c:layout>
            <c:manualLayout>
              <c:xMode val="edge"/>
              <c:yMode val="edge"/>
              <c:x val="8.3407804587429246E-3"/>
              <c:y val="0.292275165729754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41609615"/>
        <c:crosses val="autoZero"/>
        <c:crossBetween val="between"/>
      </c:valAx>
      <c:valAx>
        <c:axId val="541612015"/>
        <c:scaling>
          <c:orientation val="minMax"/>
          <c:max val="2500000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41612495"/>
        <c:crosses val="max"/>
        <c:crossBetween val="midCat"/>
      </c:valAx>
      <c:valAx>
        <c:axId val="541612495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41612015"/>
        <c:crosses val="max"/>
        <c:crossBetween val="midCat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Comparison of business travel days</a:t>
            </a:r>
            <a:endParaRPr lang="de-AT" dirty="0"/>
          </a:p>
        </c:rich>
      </c:tx>
      <c:layout>
        <c:manualLayout>
          <c:xMode val="edge"/>
          <c:yMode val="edge"/>
          <c:x val="0.20067316104717681"/>
          <c:y val="4.0218580960954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Dienstreisen!$B$59</c:f>
              <c:strCache>
                <c:ptCount val="1"/>
                <c:pt idx="0">
                  <c:v>Gesamt 2019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Dienstreisen!$A$60:$A$64</c:f>
              <c:strCache>
                <c:ptCount val="5"/>
                <c:pt idx="0">
                  <c:v>Österreich</c:v>
                </c:pt>
                <c:pt idx="1">
                  <c:v>Europa</c:v>
                </c:pt>
                <c:pt idx="2">
                  <c:v>Außereuropäische Destinationen</c:v>
                </c:pt>
                <c:pt idx="3">
                  <c:v>sonstige Reisen</c:v>
                </c:pt>
                <c:pt idx="4">
                  <c:v>Dauerdienstreisen</c:v>
                </c:pt>
              </c:strCache>
            </c:strRef>
          </c:cat>
          <c:val>
            <c:numRef>
              <c:f>Dienstreisen!$B$60:$B$64</c:f>
              <c:numCache>
                <c:formatCode>General</c:formatCode>
                <c:ptCount val="5"/>
                <c:pt idx="0">
                  <c:v>6331</c:v>
                </c:pt>
                <c:pt idx="1">
                  <c:v>2275</c:v>
                </c:pt>
                <c:pt idx="2">
                  <c:v>562</c:v>
                </c:pt>
                <c:pt idx="3">
                  <c:v>145</c:v>
                </c:pt>
                <c:pt idx="4">
                  <c:v>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F-4189-B0A4-FC888739E1F4}"/>
            </c:ext>
          </c:extLst>
        </c:ser>
        <c:ser>
          <c:idx val="1"/>
          <c:order val="1"/>
          <c:tx>
            <c:strRef>
              <c:f>Dienstreisen!$C$59</c:f>
              <c:strCache>
                <c:ptCount val="1"/>
                <c:pt idx="0">
                  <c:v>Gesamt 2022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Dienstreisen!$A$60:$A$64</c:f>
              <c:strCache>
                <c:ptCount val="5"/>
                <c:pt idx="0">
                  <c:v>Österreich</c:v>
                </c:pt>
                <c:pt idx="1">
                  <c:v>Europa</c:v>
                </c:pt>
                <c:pt idx="2">
                  <c:v>Außereuropäische Destinationen</c:v>
                </c:pt>
                <c:pt idx="3">
                  <c:v>sonstige Reisen</c:v>
                </c:pt>
                <c:pt idx="4">
                  <c:v>Dauerdienstreisen</c:v>
                </c:pt>
              </c:strCache>
            </c:strRef>
          </c:cat>
          <c:val>
            <c:numRef>
              <c:f>Dienstreisen!$C$60:$C$64</c:f>
              <c:numCache>
                <c:formatCode>General</c:formatCode>
                <c:ptCount val="5"/>
                <c:pt idx="0">
                  <c:v>4453</c:v>
                </c:pt>
                <c:pt idx="1">
                  <c:v>1756</c:v>
                </c:pt>
                <c:pt idx="2">
                  <c:v>377</c:v>
                </c:pt>
                <c:pt idx="3">
                  <c:v>143</c:v>
                </c:pt>
                <c:pt idx="4">
                  <c:v>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4F-4189-B0A4-FC888739E1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068680399"/>
        <c:axId val="1060604399"/>
        <c:axId val="0"/>
      </c:bar3DChart>
      <c:catAx>
        <c:axId val="1068680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60604399"/>
        <c:crosses val="autoZero"/>
        <c:auto val="1"/>
        <c:lblAlgn val="ctr"/>
        <c:lblOffset val="100"/>
        <c:noMultiLvlLbl val="0"/>
      </c:catAx>
      <c:valAx>
        <c:axId val="1060604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/>
                  <a:t>Reisetage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68680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6BD7C-FB60-424F-9D06-C20612D7899A}" type="doc">
      <dgm:prSet loTypeId="urn:microsoft.com/office/officeart/2005/8/layout/process2" loCatId="process" qsTypeId="urn:microsoft.com/office/officeart/2005/8/quickstyle/simple1" qsCatId="simple" csTypeId="urn:microsoft.com/office/officeart/2005/8/colors/accent6_2" csCatId="accent6" phldr="1"/>
      <dgm:spPr/>
    </dgm:pt>
    <dgm:pt modelId="{C3F166B8-E5F2-44B7-AC57-C75BD6EBF58D}">
      <dgm:prSet phldrT="[Text]" custT="1"/>
      <dgm:spPr/>
      <dgm:t>
        <a:bodyPr/>
        <a:lstStyle/>
        <a:p>
          <a:pPr marL="180975" indent="0" algn="l" defTabSz="265113"/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Idea</a:t>
          </a:r>
          <a:r>
            <a:rPr lang="de-DE" sz="1800" dirty="0"/>
            <a:t>   </a:t>
          </a:r>
          <a:endParaRPr lang="de-AT" sz="1800" dirty="0"/>
        </a:p>
      </dgm:t>
    </dgm:pt>
    <dgm:pt modelId="{85D90CE4-3DCE-438D-9EA7-0E85D47F4317}" type="parTrans" cxnId="{44891F60-B6DC-46CC-AA9B-A20065D86633}">
      <dgm:prSet/>
      <dgm:spPr/>
      <dgm:t>
        <a:bodyPr/>
        <a:lstStyle/>
        <a:p>
          <a:endParaRPr lang="de-AT"/>
        </a:p>
      </dgm:t>
    </dgm:pt>
    <dgm:pt modelId="{7B67196A-936A-44E9-9578-2F1A517BF53F}" type="sibTrans" cxnId="{44891F60-B6DC-46CC-AA9B-A20065D86633}">
      <dgm:prSet/>
      <dgm:spPr/>
      <dgm:t>
        <a:bodyPr/>
        <a:lstStyle/>
        <a:p>
          <a:endParaRPr lang="de-AT"/>
        </a:p>
      </dgm:t>
    </dgm:pt>
    <dgm:pt modelId="{64B4F954-96D2-486E-8FB9-C807514867EC}">
      <dgm:prSet phldrT="[Text]" custT="1"/>
      <dgm:spPr/>
      <dgm:t>
        <a:bodyPr/>
        <a:lstStyle/>
        <a:p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Data collection</a:t>
          </a:r>
          <a:endParaRPr lang="de-A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5085D-FC28-44E4-963A-9BFACD903B11}" type="parTrans" cxnId="{D2B6FE71-B22A-40C6-9CFF-51A38C6EAD94}">
      <dgm:prSet/>
      <dgm:spPr/>
      <dgm:t>
        <a:bodyPr/>
        <a:lstStyle/>
        <a:p>
          <a:endParaRPr lang="de-AT"/>
        </a:p>
      </dgm:t>
    </dgm:pt>
    <dgm:pt modelId="{0A9D58B6-E894-4E2F-82E0-18D675083176}" type="sibTrans" cxnId="{D2B6FE71-B22A-40C6-9CFF-51A38C6EAD94}">
      <dgm:prSet/>
      <dgm:spPr/>
      <dgm:t>
        <a:bodyPr/>
        <a:lstStyle/>
        <a:p>
          <a:endParaRPr lang="de-AT"/>
        </a:p>
      </dgm:t>
    </dgm:pt>
    <dgm:pt modelId="{7C5A1C95-B296-4767-A122-EDD348CA4DE0}">
      <dgm:prSet phldrT="[Text]" custT="1"/>
      <dgm:spPr/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Vision</a:t>
          </a:r>
          <a:endParaRPr lang="de-A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B6A4BC-D85F-47FF-8C28-D262EC68BB14}" type="parTrans" cxnId="{8447A6C3-FDB3-4315-897A-1335DE1D9C9C}">
      <dgm:prSet/>
      <dgm:spPr/>
      <dgm:t>
        <a:bodyPr/>
        <a:lstStyle/>
        <a:p>
          <a:endParaRPr lang="de-AT"/>
        </a:p>
      </dgm:t>
    </dgm:pt>
    <dgm:pt modelId="{7900E8CB-D872-4166-9F6C-17A7EB44338C}" type="sibTrans" cxnId="{8447A6C3-FDB3-4315-897A-1335DE1D9C9C}">
      <dgm:prSet/>
      <dgm:spPr/>
      <dgm:t>
        <a:bodyPr/>
        <a:lstStyle/>
        <a:p>
          <a:endParaRPr lang="de-AT"/>
        </a:p>
      </dgm:t>
    </dgm:pt>
    <dgm:pt modelId="{E5C55E8F-4501-469C-9411-73EC4027C1E5}">
      <dgm:prSet phldrT="[Text]" custT="1"/>
      <dgm:spPr/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Roadmap</a:t>
          </a:r>
          <a:endParaRPr lang="de-A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A407F1-5906-4D4C-9136-FF04AC9E251D}" type="parTrans" cxnId="{2ABAC462-5A1C-4062-BD78-4430EE4F3A56}">
      <dgm:prSet/>
      <dgm:spPr/>
      <dgm:t>
        <a:bodyPr/>
        <a:lstStyle/>
        <a:p>
          <a:endParaRPr lang="de-AT"/>
        </a:p>
      </dgm:t>
    </dgm:pt>
    <dgm:pt modelId="{D301A145-D79A-40DE-A5AD-A9E6508201A2}" type="sibTrans" cxnId="{2ABAC462-5A1C-4062-BD78-4430EE4F3A56}">
      <dgm:prSet/>
      <dgm:spPr/>
      <dgm:t>
        <a:bodyPr/>
        <a:lstStyle/>
        <a:p>
          <a:endParaRPr lang="de-AT"/>
        </a:p>
      </dgm:t>
    </dgm:pt>
    <dgm:pt modelId="{6C1CA5F6-08B3-4638-81B1-E51E2C627D45}">
      <dgm:prSet phldrT="[Text]" custT="1"/>
      <dgm:spPr/>
      <dgm:t>
        <a:bodyPr/>
        <a:lstStyle/>
        <a:p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de-A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7D5C0-C4F9-41E3-A8A3-4CF56FD0AD28}" type="sibTrans" cxnId="{A727F54D-B7C0-4E77-B881-10DDFFD3D20D}">
      <dgm:prSet/>
      <dgm:spPr/>
      <dgm:t>
        <a:bodyPr/>
        <a:lstStyle/>
        <a:p>
          <a:endParaRPr lang="de-AT"/>
        </a:p>
      </dgm:t>
    </dgm:pt>
    <dgm:pt modelId="{9F175DB1-5894-41D2-B8D5-721A473D52C6}" type="parTrans" cxnId="{A727F54D-B7C0-4E77-B881-10DDFFD3D20D}">
      <dgm:prSet/>
      <dgm:spPr/>
      <dgm:t>
        <a:bodyPr/>
        <a:lstStyle/>
        <a:p>
          <a:endParaRPr lang="de-AT"/>
        </a:p>
      </dgm:t>
    </dgm:pt>
    <dgm:pt modelId="{6987EBC8-639F-402A-9586-8E180DDBFB3A}" type="pres">
      <dgm:prSet presAssocID="{C286BD7C-FB60-424F-9D06-C20612D7899A}" presName="linearFlow" presStyleCnt="0">
        <dgm:presLayoutVars>
          <dgm:resizeHandles val="exact"/>
        </dgm:presLayoutVars>
      </dgm:prSet>
      <dgm:spPr/>
    </dgm:pt>
    <dgm:pt modelId="{248C5151-E4B1-4859-BE74-13F713A501FD}" type="pres">
      <dgm:prSet presAssocID="{C3F166B8-E5F2-44B7-AC57-C75BD6EBF58D}" presName="node" presStyleLbl="node1" presStyleIdx="0" presStyleCnt="5">
        <dgm:presLayoutVars>
          <dgm:bulletEnabled val="1"/>
        </dgm:presLayoutVars>
      </dgm:prSet>
      <dgm:spPr/>
    </dgm:pt>
    <dgm:pt modelId="{38A5A8C9-DF29-48A6-BDE1-A50B01FFA2EE}" type="pres">
      <dgm:prSet presAssocID="{7B67196A-936A-44E9-9578-2F1A517BF53F}" presName="sibTrans" presStyleLbl="sibTrans2D1" presStyleIdx="0" presStyleCnt="4"/>
      <dgm:spPr/>
    </dgm:pt>
    <dgm:pt modelId="{147863AF-3AF8-4128-A32D-9623B3A60D35}" type="pres">
      <dgm:prSet presAssocID="{7B67196A-936A-44E9-9578-2F1A517BF53F}" presName="connectorText" presStyleLbl="sibTrans2D1" presStyleIdx="0" presStyleCnt="4"/>
      <dgm:spPr/>
    </dgm:pt>
    <dgm:pt modelId="{78C23A2F-3A5F-4B0E-85E4-4992E6DEB90F}" type="pres">
      <dgm:prSet presAssocID="{64B4F954-96D2-486E-8FB9-C807514867EC}" presName="node" presStyleLbl="node1" presStyleIdx="1" presStyleCnt="5">
        <dgm:presLayoutVars>
          <dgm:bulletEnabled val="1"/>
        </dgm:presLayoutVars>
      </dgm:prSet>
      <dgm:spPr/>
    </dgm:pt>
    <dgm:pt modelId="{443E1F4B-8BB6-4D0B-8B50-8678097348AA}" type="pres">
      <dgm:prSet presAssocID="{0A9D58B6-E894-4E2F-82E0-18D675083176}" presName="sibTrans" presStyleLbl="sibTrans2D1" presStyleIdx="1" presStyleCnt="4"/>
      <dgm:spPr/>
    </dgm:pt>
    <dgm:pt modelId="{1B9903FE-0E4C-4D02-B83D-83D153021FF8}" type="pres">
      <dgm:prSet presAssocID="{0A9D58B6-E894-4E2F-82E0-18D675083176}" presName="connectorText" presStyleLbl="sibTrans2D1" presStyleIdx="1" presStyleCnt="4"/>
      <dgm:spPr/>
    </dgm:pt>
    <dgm:pt modelId="{A6EC0AEA-CD32-4455-A902-2B717EF44EA3}" type="pres">
      <dgm:prSet presAssocID="{7C5A1C95-B296-4767-A122-EDD348CA4DE0}" presName="node" presStyleLbl="node1" presStyleIdx="2" presStyleCnt="5">
        <dgm:presLayoutVars>
          <dgm:bulletEnabled val="1"/>
        </dgm:presLayoutVars>
      </dgm:prSet>
      <dgm:spPr/>
    </dgm:pt>
    <dgm:pt modelId="{CFEDE0EB-964A-4F54-A31D-157AA3E1E637}" type="pres">
      <dgm:prSet presAssocID="{7900E8CB-D872-4166-9F6C-17A7EB44338C}" presName="sibTrans" presStyleLbl="sibTrans2D1" presStyleIdx="2" presStyleCnt="4"/>
      <dgm:spPr/>
    </dgm:pt>
    <dgm:pt modelId="{55C195AA-D578-4439-8C5A-8BDC8213C820}" type="pres">
      <dgm:prSet presAssocID="{7900E8CB-D872-4166-9F6C-17A7EB44338C}" presName="connectorText" presStyleLbl="sibTrans2D1" presStyleIdx="2" presStyleCnt="4"/>
      <dgm:spPr/>
    </dgm:pt>
    <dgm:pt modelId="{0CB6E099-1904-4D66-B3E4-53F39323F74B}" type="pres">
      <dgm:prSet presAssocID="{E5C55E8F-4501-469C-9411-73EC4027C1E5}" presName="node" presStyleLbl="node1" presStyleIdx="3" presStyleCnt="5">
        <dgm:presLayoutVars>
          <dgm:bulletEnabled val="1"/>
        </dgm:presLayoutVars>
      </dgm:prSet>
      <dgm:spPr/>
    </dgm:pt>
    <dgm:pt modelId="{1ADEE0DE-3C39-43AD-A835-0D74F0102136}" type="pres">
      <dgm:prSet presAssocID="{D301A145-D79A-40DE-A5AD-A9E6508201A2}" presName="sibTrans" presStyleLbl="sibTrans2D1" presStyleIdx="3" presStyleCnt="4"/>
      <dgm:spPr/>
    </dgm:pt>
    <dgm:pt modelId="{F9141A47-23B0-41FB-BDD2-91F690331448}" type="pres">
      <dgm:prSet presAssocID="{D301A145-D79A-40DE-A5AD-A9E6508201A2}" presName="connectorText" presStyleLbl="sibTrans2D1" presStyleIdx="3" presStyleCnt="4"/>
      <dgm:spPr/>
    </dgm:pt>
    <dgm:pt modelId="{FD89991D-B2D6-462B-916E-0A9B8E8735A8}" type="pres">
      <dgm:prSet presAssocID="{6C1CA5F6-08B3-4638-81B1-E51E2C627D45}" presName="node" presStyleLbl="node1" presStyleIdx="4" presStyleCnt="5">
        <dgm:presLayoutVars>
          <dgm:bulletEnabled val="1"/>
        </dgm:presLayoutVars>
      </dgm:prSet>
      <dgm:spPr/>
    </dgm:pt>
  </dgm:ptLst>
  <dgm:cxnLst>
    <dgm:cxn modelId="{50121105-CB15-46F5-982C-975066E3803D}" type="presOf" srcId="{D301A145-D79A-40DE-A5AD-A9E6508201A2}" destId="{1ADEE0DE-3C39-43AD-A835-0D74F0102136}" srcOrd="0" destOrd="0" presId="urn:microsoft.com/office/officeart/2005/8/layout/process2"/>
    <dgm:cxn modelId="{9307CD14-1C79-4089-BF31-06A888AFF6BE}" type="presOf" srcId="{C3F166B8-E5F2-44B7-AC57-C75BD6EBF58D}" destId="{248C5151-E4B1-4859-BE74-13F713A501FD}" srcOrd="0" destOrd="0" presId="urn:microsoft.com/office/officeart/2005/8/layout/process2"/>
    <dgm:cxn modelId="{C410C61A-AE20-4D62-9F1F-345C58A8119E}" type="presOf" srcId="{7B67196A-936A-44E9-9578-2F1A517BF53F}" destId="{147863AF-3AF8-4128-A32D-9623B3A60D35}" srcOrd="1" destOrd="0" presId="urn:microsoft.com/office/officeart/2005/8/layout/process2"/>
    <dgm:cxn modelId="{8AC1951F-5DE6-4806-8A3B-AEF7B75589ED}" type="presOf" srcId="{C286BD7C-FB60-424F-9D06-C20612D7899A}" destId="{6987EBC8-639F-402A-9586-8E180DDBFB3A}" srcOrd="0" destOrd="0" presId="urn:microsoft.com/office/officeart/2005/8/layout/process2"/>
    <dgm:cxn modelId="{EF344027-8BEC-4356-BE6F-36D42948D1E7}" type="presOf" srcId="{D301A145-D79A-40DE-A5AD-A9E6508201A2}" destId="{F9141A47-23B0-41FB-BDD2-91F690331448}" srcOrd="1" destOrd="0" presId="urn:microsoft.com/office/officeart/2005/8/layout/process2"/>
    <dgm:cxn modelId="{915DA933-9D5F-4DB8-AC59-E035707788FE}" type="presOf" srcId="{E5C55E8F-4501-469C-9411-73EC4027C1E5}" destId="{0CB6E099-1904-4D66-B3E4-53F39323F74B}" srcOrd="0" destOrd="0" presId="urn:microsoft.com/office/officeart/2005/8/layout/process2"/>
    <dgm:cxn modelId="{0A8E8835-0468-45B1-B631-8AAAB358041E}" type="presOf" srcId="{0A9D58B6-E894-4E2F-82E0-18D675083176}" destId="{1B9903FE-0E4C-4D02-B83D-83D153021FF8}" srcOrd="1" destOrd="0" presId="urn:microsoft.com/office/officeart/2005/8/layout/process2"/>
    <dgm:cxn modelId="{44891F60-B6DC-46CC-AA9B-A20065D86633}" srcId="{C286BD7C-FB60-424F-9D06-C20612D7899A}" destId="{C3F166B8-E5F2-44B7-AC57-C75BD6EBF58D}" srcOrd="0" destOrd="0" parTransId="{85D90CE4-3DCE-438D-9EA7-0E85D47F4317}" sibTransId="{7B67196A-936A-44E9-9578-2F1A517BF53F}"/>
    <dgm:cxn modelId="{2ABAC462-5A1C-4062-BD78-4430EE4F3A56}" srcId="{C286BD7C-FB60-424F-9D06-C20612D7899A}" destId="{E5C55E8F-4501-469C-9411-73EC4027C1E5}" srcOrd="3" destOrd="0" parTransId="{55A407F1-5906-4D4C-9136-FF04AC9E251D}" sibTransId="{D301A145-D79A-40DE-A5AD-A9E6508201A2}"/>
    <dgm:cxn modelId="{E2B1FA6C-4C4C-4BE8-9B6B-2445EF6463E6}" type="presOf" srcId="{7B67196A-936A-44E9-9578-2F1A517BF53F}" destId="{38A5A8C9-DF29-48A6-BDE1-A50B01FFA2EE}" srcOrd="0" destOrd="0" presId="urn:microsoft.com/office/officeart/2005/8/layout/process2"/>
    <dgm:cxn modelId="{A727F54D-B7C0-4E77-B881-10DDFFD3D20D}" srcId="{C286BD7C-FB60-424F-9D06-C20612D7899A}" destId="{6C1CA5F6-08B3-4638-81B1-E51E2C627D45}" srcOrd="4" destOrd="0" parTransId="{9F175DB1-5894-41D2-B8D5-721A473D52C6}" sibTransId="{0017D5C0-C4F9-41E3-A8A3-4CF56FD0AD28}"/>
    <dgm:cxn modelId="{D2B6FE71-B22A-40C6-9CFF-51A38C6EAD94}" srcId="{C286BD7C-FB60-424F-9D06-C20612D7899A}" destId="{64B4F954-96D2-486E-8FB9-C807514867EC}" srcOrd="1" destOrd="0" parTransId="{F6F5085D-FC28-44E4-963A-9BFACD903B11}" sibTransId="{0A9D58B6-E894-4E2F-82E0-18D675083176}"/>
    <dgm:cxn modelId="{258B7E88-837D-48C6-BFC2-FBB3FDD4A2F5}" type="presOf" srcId="{0A9D58B6-E894-4E2F-82E0-18D675083176}" destId="{443E1F4B-8BB6-4D0B-8B50-8678097348AA}" srcOrd="0" destOrd="0" presId="urn:microsoft.com/office/officeart/2005/8/layout/process2"/>
    <dgm:cxn modelId="{61F68699-08E5-4CBA-9FEA-F1C35BEA611A}" type="presOf" srcId="{64B4F954-96D2-486E-8FB9-C807514867EC}" destId="{78C23A2F-3A5F-4B0E-85E4-4992E6DEB90F}" srcOrd="0" destOrd="0" presId="urn:microsoft.com/office/officeart/2005/8/layout/process2"/>
    <dgm:cxn modelId="{1904D29B-3058-4417-AA87-9B048EFC03A9}" type="presOf" srcId="{7C5A1C95-B296-4767-A122-EDD348CA4DE0}" destId="{A6EC0AEA-CD32-4455-A902-2B717EF44EA3}" srcOrd="0" destOrd="0" presId="urn:microsoft.com/office/officeart/2005/8/layout/process2"/>
    <dgm:cxn modelId="{44F144A3-2CC8-4EC0-AF5E-09ED78FE5DC5}" type="presOf" srcId="{7900E8CB-D872-4166-9F6C-17A7EB44338C}" destId="{55C195AA-D578-4439-8C5A-8BDC8213C820}" srcOrd="1" destOrd="0" presId="urn:microsoft.com/office/officeart/2005/8/layout/process2"/>
    <dgm:cxn modelId="{8447A6C3-FDB3-4315-897A-1335DE1D9C9C}" srcId="{C286BD7C-FB60-424F-9D06-C20612D7899A}" destId="{7C5A1C95-B296-4767-A122-EDD348CA4DE0}" srcOrd="2" destOrd="0" parTransId="{78B6A4BC-D85F-47FF-8C28-D262EC68BB14}" sibTransId="{7900E8CB-D872-4166-9F6C-17A7EB44338C}"/>
    <dgm:cxn modelId="{D75BF6CF-6B61-44DB-B530-6FAA0539EB45}" type="presOf" srcId="{6C1CA5F6-08B3-4638-81B1-E51E2C627D45}" destId="{FD89991D-B2D6-462B-916E-0A9B8E8735A8}" srcOrd="0" destOrd="0" presId="urn:microsoft.com/office/officeart/2005/8/layout/process2"/>
    <dgm:cxn modelId="{94B0B2D9-37B7-4276-AC6A-9C64FA01ACE2}" type="presOf" srcId="{7900E8CB-D872-4166-9F6C-17A7EB44338C}" destId="{CFEDE0EB-964A-4F54-A31D-157AA3E1E637}" srcOrd="0" destOrd="0" presId="urn:microsoft.com/office/officeart/2005/8/layout/process2"/>
    <dgm:cxn modelId="{CDF37329-8504-4D25-8418-7E787CD5237D}" type="presParOf" srcId="{6987EBC8-639F-402A-9586-8E180DDBFB3A}" destId="{248C5151-E4B1-4859-BE74-13F713A501FD}" srcOrd="0" destOrd="0" presId="urn:microsoft.com/office/officeart/2005/8/layout/process2"/>
    <dgm:cxn modelId="{73BE6F4A-E376-4837-A34C-DFE131C7D39E}" type="presParOf" srcId="{6987EBC8-639F-402A-9586-8E180DDBFB3A}" destId="{38A5A8C9-DF29-48A6-BDE1-A50B01FFA2EE}" srcOrd="1" destOrd="0" presId="urn:microsoft.com/office/officeart/2005/8/layout/process2"/>
    <dgm:cxn modelId="{8B7596E1-CF92-41C7-B0BD-E662719E5EA9}" type="presParOf" srcId="{38A5A8C9-DF29-48A6-BDE1-A50B01FFA2EE}" destId="{147863AF-3AF8-4128-A32D-9623B3A60D35}" srcOrd="0" destOrd="0" presId="urn:microsoft.com/office/officeart/2005/8/layout/process2"/>
    <dgm:cxn modelId="{76E29800-50F3-4FE8-9ED5-2240A5D48AE3}" type="presParOf" srcId="{6987EBC8-639F-402A-9586-8E180DDBFB3A}" destId="{78C23A2F-3A5F-4B0E-85E4-4992E6DEB90F}" srcOrd="2" destOrd="0" presId="urn:microsoft.com/office/officeart/2005/8/layout/process2"/>
    <dgm:cxn modelId="{1DD3E09C-77BE-4C0C-96ED-6E3F265E7657}" type="presParOf" srcId="{6987EBC8-639F-402A-9586-8E180DDBFB3A}" destId="{443E1F4B-8BB6-4D0B-8B50-8678097348AA}" srcOrd="3" destOrd="0" presId="urn:microsoft.com/office/officeart/2005/8/layout/process2"/>
    <dgm:cxn modelId="{EE938AD2-FC4B-4E07-8104-0A6F552C1840}" type="presParOf" srcId="{443E1F4B-8BB6-4D0B-8B50-8678097348AA}" destId="{1B9903FE-0E4C-4D02-B83D-83D153021FF8}" srcOrd="0" destOrd="0" presId="urn:microsoft.com/office/officeart/2005/8/layout/process2"/>
    <dgm:cxn modelId="{74723C3B-9DF3-4FC0-A2ED-AFADF6E7DCB9}" type="presParOf" srcId="{6987EBC8-639F-402A-9586-8E180DDBFB3A}" destId="{A6EC0AEA-CD32-4455-A902-2B717EF44EA3}" srcOrd="4" destOrd="0" presId="urn:microsoft.com/office/officeart/2005/8/layout/process2"/>
    <dgm:cxn modelId="{63C4BB77-32EF-44FA-9E07-20DF5F5D9992}" type="presParOf" srcId="{6987EBC8-639F-402A-9586-8E180DDBFB3A}" destId="{CFEDE0EB-964A-4F54-A31D-157AA3E1E637}" srcOrd="5" destOrd="0" presId="urn:microsoft.com/office/officeart/2005/8/layout/process2"/>
    <dgm:cxn modelId="{E8D58493-5B5C-4D06-9485-24A301CC7BCF}" type="presParOf" srcId="{CFEDE0EB-964A-4F54-A31D-157AA3E1E637}" destId="{55C195AA-D578-4439-8C5A-8BDC8213C820}" srcOrd="0" destOrd="0" presId="urn:microsoft.com/office/officeart/2005/8/layout/process2"/>
    <dgm:cxn modelId="{8BAACFCA-3DE0-4B01-AAD6-45AFD02766A4}" type="presParOf" srcId="{6987EBC8-639F-402A-9586-8E180DDBFB3A}" destId="{0CB6E099-1904-4D66-B3E4-53F39323F74B}" srcOrd="6" destOrd="0" presId="urn:microsoft.com/office/officeart/2005/8/layout/process2"/>
    <dgm:cxn modelId="{C9C25CA0-8D66-4759-8781-E02110FCC1F2}" type="presParOf" srcId="{6987EBC8-639F-402A-9586-8E180DDBFB3A}" destId="{1ADEE0DE-3C39-43AD-A835-0D74F0102136}" srcOrd="7" destOrd="0" presId="urn:microsoft.com/office/officeart/2005/8/layout/process2"/>
    <dgm:cxn modelId="{A4A1FC83-A728-417D-8E7C-149BC5E36475}" type="presParOf" srcId="{1ADEE0DE-3C39-43AD-A835-0D74F0102136}" destId="{F9141A47-23B0-41FB-BDD2-91F690331448}" srcOrd="0" destOrd="0" presId="urn:microsoft.com/office/officeart/2005/8/layout/process2"/>
    <dgm:cxn modelId="{0551F38D-7D45-4CE5-B02D-FCDE8B1DD760}" type="presParOf" srcId="{6987EBC8-639F-402A-9586-8E180DDBFB3A}" destId="{FD89991D-B2D6-462B-916E-0A9B8E8735A8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86BD7C-FB60-424F-9D06-C20612D7899A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C3F166B8-E5F2-44B7-AC57-C75BD6EBF58D}">
      <dgm:prSet phldrT="[Text]" custT="1"/>
      <dgm:spPr/>
      <dgm:t>
        <a:bodyPr/>
        <a:lstStyle/>
        <a:p>
          <a:pPr marL="180975" indent="0" algn="l" defTabSz="265113"/>
          <a:r>
            <a:rPr lang="de-DE" sz="2000" dirty="0"/>
            <a:t>Idea</a:t>
          </a:r>
          <a:r>
            <a:rPr lang="de-DE" sz="1800" dirty="0"/>
            <a:t>   </a:t>
          </a:r>
          <a:endParaRPr lang="de-AT" sz="1800" dirty="0"/>
        </a:p>
      </dgm:t>
    </dgm:pt>
    <dgm:pt modelId="{85D90CE4-3DCE-438D-9EA7-0E85D47F4317}" type="parTrans" cxnId="{44891F60-B6DC-46CC-AA9B-A20065D86633}">
      <dgm:prSet/>
      <dgm:spPr/>
      <dgm:t>
        <a:bodyPr/>
        <a:lstStyle/>
        <a:p>
          <a:endParaRPr lang="de-AT"/>
        </a:p>
      </dgm:t>
    </dgm:pt>
    <dgm:pt modelId="{7B67196A-936A-44E9-9578-2F1A517BF53F}" type="sibTrans" cxnId="{44891F60-B6DC-46CC-AA9B-A20065D86633}">
      <dgm:prSet/>
      <dgm:spPr/>
      <dgm:t>
        <a:bodyPr/>
        <a:lstStyle/>
        <a:p>
          <a:endParaRPr lang="de-AT"/>
        </a:p>
      </dgm:t>
    </dgm:pt>
    <dgm:pt modelId="{64B4F954-96D2-486E-8FB9-C807514867EC}">
      <dgm:prSet phldrT="[Text]" custT="1"/>
      <dgm:spPr/>
      <dgm:t>
        <a:bodyPr/>
        <a:lstStyle/>
        <a:p>
          <a:r>
            <a:rPr lang="de-DE" sz="2000" dirty="0"/>
            <a:t>Data </a:t>
          </a:r>
          <a:r>
            <a:rPr lang="de-DE" sz="2000" dirty="0" err="1"/>
            <a:t>collection</a:t>
          </a:r>
          <a:endParaRPr lang="de-AT" sz="1800" dirty="0"/>
        </a:p>
      </dgm:t>
    </dgm:pt>
    <dgm:pt modelId="{F6F5085D-FC28-44E4-963A-9BFACD903B11}" type="parTrans" cxnId="{D2B6FE71-B22A-40C6-9CFF-51A38C6EAD94}">
      <dgm:prSet/>
      <dgm:spPr/>
      <dgm:t>
        <a:bodyPr/>
        <a:lstStyle/>
        <a:p>
          <a:endParaRPr lang="de-AT"/>
        </a:p>
      </dgm:t>
    </dgm:pt>
    <dgm:pt modelId="{0A9D58B6-E894-4E2F-82E0-18D675083176}" type="sibTrans" cxnId="{D2B6FE71-B22A-40C6-9CFF-51A38C6EAD94}">
      <dgm:prSet/>
      <dgm:spPr/>
      <dgm:t>
        <a:bodyPr/>
        <a:lstStyle/>
        <a:p>
          <a:endParaRPr lang="de-AT"/>
        </a:p>
      </dgm:t>
    </dgm:pt>
    <dgm:pt modelId="{6C1CA5F6-08B3-4638-81B1-E51E2C627D45}">
      <dgm:prSet phldrT="[Text]" custT="1"/>
      <dgm:spPr/>
      <dgm:t>
        <a:bodyPr/>
        <a:lstStyle/>
        <a:p>
          <a:r>
            <a:rPr lang="de-DE" sz="1800" dirty="0"/>
            <a:t>Vision</a:t>
          </a:r>
          <a:endParaRPr lang="de-AT" sz="1800" dirty="0"/>
        </a:p>
      </dgm:t>
    </dgm:pt>
    <dgm:pt modelId="{9F175DB1-5894-41D2-B8D5-721A473D52C6}" type="parTrans" cxnId="{A727F54D-B7C0-4E77-B881-10DDFFD3D20D}">
      <dgm:prSet/>
      <dgm:spPr/>
      <dgm:t>
        <a:bodyPr/>
        <a:lstStyle/>
        <a:p>
          <a:endParaRPr lang="de-AT"/>
        </a:p>
      </dgm:t>
    </dgm:pt>
    <dgm:pt modelId="{0017D5C0-C4F9-41E3-A8A3-4CF56FD0AD28}" type="sibTrans" cxnId="{A727F54D-B7C0-4E77-B881-10DDFFD3D20D}">
      <dgm:prSet/>
      <dgm:spPr/>
      <dgm:t>
        <a:bodyPr/>
        <a:lstStyle/>
        <a:p>
          <a:endParaRPr lang="de-AT"/>
        </a:p>
      </dgm:t>
    </dgm:pt>
    <dgm:pt modelId="{227A01C5-BB63-4483-93F9-5A17ED9BCECC}">
      <dgm:prSet custT="1"/>
      <dgm:spPr/>
      <dgm:t>
        <a:bodyPr/>
        <a:lstStyle/>
        <a:p>
          <a:r>
            <a:rPr lang="de-DE" sz="2000" dirty="0"/>
            <a:t>Roadmap</a:t>
          </a:r>
          <a:endParaRPr lang="de-AT" sz="2000" dirty="0"/>
        </a:p>
      </dgm:t>
    </dgm:pt>
    <dgm:pt modelId="{4667D6C0-2C5D-4554-BA5E-426FDC3BFE1B}" type="parTrans" cxnId="{E17A42CF-EB35-4E36-89AC-0F6103B460CF}">
      <dgm:prSet/>
      <dgm:spPr/>
      <dgm:t>
        <a:bodyPr/>
        <a:lstStyle/>
        <a:p>
          <a:endParaRPr lang="de-AT"/>
        </a:p>
      </dgm:t>
    </dgm:pt>
    <dgm:pt modelId="{133342B5-D7E8-433B-9574-6830631BFF9D}" type="sibTrans" cxnId="{E17A42CF-EB35-4E36-89AC-0F6103B460CF}">
      <dgm:prSet/>
      <dgm:spPr/>
      <dgm:t>
        <a:bodyPr/>
        <a:lstStyle/>
        <a:p>
          <a:endParaRPr lang="de-AT"/>
        </a:p>
      </dgm:t>
    </dgm:pt>
    <dgm:pt modelId="{9CF9C4A1-C274-45FE-84AC-6DCB1A8C7DFE}">
      <dgm:prSet custT="1"/>
      <dgm:spPr/>
      <dgm:t>
        <a:bodyPr/>
        <a:lstStyle/>
        <a:p>
          <a:r>
            <a:rPr lang="de-DE" sz="2000" dirty="0"/>
            <a:t>…</a:t>
          </a:r>
          <a:endParaRPr lang="de-AT" sz="2000" dirty="0"/>
        </a:p>
      </dgm:t>
    </dgm:pt>
    <dgm:pt modelId="{46C8CAC0-0C22-490D-8E38-D20EB356AD2B}" type="parTrans" cxnId="{4FBE1779-5713-4831-91C3-6B0F0A4807F9}">
      <dgm:prSet/>
      <dgm:spPr/>
      <dgm:t>
        <a:bodyPr/>
        <a:lstStyle/>
        <a:p>
          <a:endParaRPr lang="de-AT"/>
        </a:p>
      </dgm:t>
    </dgm:pt>
    <dgm:pt modelId="{B1BD7B34-25EF-4058-879D-3F3680651448}" type="sibTrans" cxnId="{4FBE1779-5713-4831-91C3-6B0F0A4807F9}">
      <dgm:prSet/>
      <dgm:spPr/>
      <dgm:t>
        <a:bodyPr/>
        <a:lstStyle/>
        <a:p>
          <a:endParaRPr lang="de-AT"/>
        </a:p>
      </dgm:t>
    </dgm:pt>
    <dgm:pt modelId="{B6556DC8-E116-4BF9-B94D-4DAA278B022C}" type="pres">
      <dgm:prSet presAssocID="{C286BD7C-FB60-424F-9D06-C20612D7899A}" presName="Name0" presStyleCnt="0">
        <dgm:presLayoutVars>
          <dgm:dir/>
          <dgm:resizeHandles val="exact"/>
        </dgm:presLayoutVars>
      </dgm:prSet>
      <dgm:spPr/>
    </dgm:pt>
    <dgm:pt modelId="{29EEDE9A-65B8-454F-916E-7174D2E94BF9}" type="pres">
      <dgm:prSet presAssocID="{C3F166B8-E5F2-44B7-AC57-C75BD6EBF58D}" presName="node" presStyleLbl="node1" presStyleIdx="0" presStyleCnt="5">
        <dgm:presLayoutVars>
          <dgm:bulletEnabled val="1"/>
        </dgm:presLayoutVars>
      </dgm:prSet>
      <dgm:spPr/>
    </dgm:pt>
    <dgm:pt modelId="{A6E40675-E085-472B-8F72-6C134200D465}" type="pres">
      <dgm:prSet presAssocID="{7B67196A-936A-44E9-9578-2F1A517BF53F}" presName="sibTrans" presStyleLbl="sibTrans2D1" presStyleIdx="0" presStyleCnt="4"/>
      <dgm:spPr/>
    </dgm:pt>
    <dgm:pt modelId="{E4BCB2A8-3BEA-4298-AF15-CEC78966E0CA}" type="pres">
      <dgm:prSet presAssocID="{7B67196A-936A-44E9-9578-2F1A517BF53F}" presName="connectorText" presStyleLbl="sibTrans2D1" presStyleIdx="0" presStyleCnt="4"/>
      <dgm:spPr/>
    </dgm:pt>
    <dgm:pt modelId="{94792AA6-4D0D-46FA-889B-C1AB5ECCFCF3}" type="pres">
      <dgm:prSet presAssocID="{64B4F954-96D2-486E-8FB9-C807514867EC}" presName="node" presStyleLbl="node1" presStyleIdx="1" presStyleCnt="5" custScaleX="119218">
        <dgm:presLayoutVars>
          <dgm:bulletEnabled val="1"/>
        </dgm:presLayoutVars>
      </dgm:prSet>
      <dgm:spPr/>
    </dgm:pt>
    <dgm:pt modelId="{A3705BD3-810F-4FC9-B5A5-FD43AB5ABDDC}" type="pres">
      <dgm:prSet presAssocID="{0A9D58B6-E894-4E2F-82E0-18D675083176}" presName="sibTrans" presStyleLbl="sibTrans2D1" presStyleIdx="1" presStyleCnt="4"/>
      <dgm:spPr/>
    </dgm:pt>
    <dgm:pt modelId="{5D2FDF82-A2C8-41A1-B8E4-53743E2CFF3B}" type="pres">
      <dgm:prSet presAssocID="{0A9D58B6-E894-4E2F-82E0-18D675083176}" presName="connectorText" presStyleLbl="sibTrans2D1" presStyleIdx="1" presStyleCnt="4"/>
      <dgm:spPr/>
    </dgm:pt>
    <dgm:pt modelId="{1C3A6AF1-97C2-48C1-BF31-4F6426A6AE4E}" type="pres">
      <dgm:prSet presAssocID="{6C1CA5F6-08B3-4638-81B1-E51E2C627D45}" presName="node" presStyleLbl="node1" presStyleIdx="2" presStyleCnt="5">
        <dgm:presLayoutVars>
          <dgm:bulletEnabled val="1"/>
        </dgm:presLayoutVars>
      </dgm:prSet>
      <dgm:spPr/>
    </dgm:pt>
    <dgm:pt modelId="{8946B3FD-174F-4E4F-8EA3-9118CBD24EF2}" type="pres">
      <dgm:prSet presAssocID="{0017D5C0-C4F9-41E3-A8A3-4CF56FD0AD28}" presName="sibTrans" presStyleLbl="sibTrans2D1" presStyleIdx="2" presStyleCnt="4"/>
      <dgm:spPr/>
    </dgm:pt>
    <dgm:pt modelId="{6B4D5B95-5868-4659-BD68-0D18E08F057F}" type="pres">
      <dgm:prSet presAssocID="{0017D5C0-C4F9-41E3-A8A3-4CF56FD0AD28}" presName="connectorText" presStyleLbl="sibTrans2D1" presStyleIdx="2" presStyleCnt="4"/>
      <dgm:spPr/>
    </dgm:pt>
    <dgm:pt modelId="{CC691F0E-9E52-4CE7-96D1-F79D82084AC9}" type="pres">
      <dgm:prSet presAssocID="{227A01C5-BB63-4483-93F9-5A17ED9BCECC}" presName="node" presStyleLbl="node1" presStyleIdx="3" presStyleCnt="5" custScaleX="132584">
        <dgm:presLayoutVars>
          <dgm:bulletEnabled val="1"/>
        </dgm:presLayoutVars>
      </dgm:prSet>
      <dgm:spPr/>
    </dgm:pt>
    <dgm:pt modelId="{D01A6186-082A-4A91-AED9-A6EE98FEEC57}" type="pres">
      <dgm:prSet presAssocID="{133342B5-D7E8-433B-9574-6830631BFF9D}" presName="sibTrans" presStyleLbl="sibTrans2D1" presStyleIdx="3" presStyleCnt="4"/>
      <dgm:spPr/>
    </dgm:pt>
    <dgm:pt modelId="{065A0183-1FAF-4660-A3F8-AF9DD1E0E9F3}" type="pres">
      <dgm:prSet presAssocID="{133342B5-D7E8-433B-9574-6830631BFF9D}" presName="connectorText" presStyleLbl="sibTrans2D1" presStyleIdx="3" presStyleCnt="4"/>
      <dgm:spPr/>
    </dgm:pt>
    <dgm:pt modelId="{2AB8A6E2-89BD-4E23-98B0-BDA42AA89F26}" type="pres">
      <dgm:prSet presAssocID="{9CF9C4A1-C274-45FE-84AC-6DCB1A8C7DFE}" presName="node" presStyleLbl="node1" presStyleIdx="4" presStyleCnt="5">
        <dgm:presLayoutVars>
          <dgm:bulletEnabled val="1"/>
        </dgm:presLayoutVars>
      </dgm:prSet>
      <dgm:spPr/>
    </dgm:pt>
  </dgm:ptLst>
  <dgm:cxnLst>
    <dgm:cxn modelId="{8F4F3400-45E2-4C5F-9167-8FD57CE93B3A}" type="presOf" srcId="{133342B5-D7E8-433B-9574-6830631BFF9D}" destId="{D01A6186-082A-4A91-AED9-A6EE98FEEC57}" srcOrd="0" destOrd="0" presId="urn:microsoft.com/office/officeart/2005/8/layout/process1"/>
    <dgm:cxn modelId="{F8943B07-D924-4E75-B259-93160B4F4B90}" type="presOf" srcId="{133342B5-D7E8-433B-9574-6830631BFF9D}" destId="{065A0183-1FAF-4660-A3F8-AF9DD1E0E9F3}" srcOrd="1" destOrd="0" presId="urn:microsoft.com/office/officeart/2005/8/layout/process1"/>
    <dgm:cxn modelId="{EDC1BF0F-BFFB-4235-8B73-359002805FE7}" type="presOf" srcId="{0A9D58B6-E894-4E2F-82E0-18D675083176}" destId="{A3705BD3-810F-4FC9-B5A5-FD43AB5ABDDC}" srcOrd="0" destOrd="0" presId="urn:microsoft.com/office/officeart/2005/8/layout/process1"/>
    <dgm:cxn modelId="{815AA41B-EB9C-4D4A-B410-098D6466302B}" type="presOf" srcId="{7B67196A-936A-44E9-9578-2F1A517BF53F}" destId="{A6E40675-E085-472B-8F72-6C134200D465}" srcOrd="0" destOrd="0" presId="urn:microsoft.com/office/officeart/2005/8/layout/process1"/>
    <dgm:cxn modelId="{88BADA3E-24D4-4935-9695-E7ADC039385A}" type="presOf" srcId="{9CF9C4A1-C274-45FE-84AC-6DCB1A8C7DFE}" destId="{2AB8A6E2-89BD-4E23-98B0-BDA42AA89F26}" srcOrd="0" destOrd="0" presId="urn:microsoft.com/office/officeart/2005/8/layout/process1"/>
    <dgm:cxn modelId="{44891F60-B6DC-46CC-AA9B-A20065D86633}" srcId="{C286BD7C-FB60-424F-9D06-C20612D7899A}" destId="{C3F166B8-E5F2-44B7-AC57-C75BD6EBF58D}" srcOrd="0" destOrd="0" parTransId="{85D90CE4-3DCE-438D-9EA7-0E85D47F4317}" sibTransId="{7B67196A-936A-44E9-9578-2F1A517BF53F}"/>
    <dgm:cxn modelId="{8A072068-BC91-4C08-9D19-7701A3AB2148}" type="presOf" srcId="{0A9D58B6-E894-4E2F-82E0-18D675083176}" destId="{5D2FDF82-A2C8-41A1-B8E4-53743E2CFF3B}" srcOrd="1" destOrd="0" presId="urn:microsoft.com/office/officeart/2005/8/layout/process1"/>
    <dgm:cxn modelId="{498F3069-5743-4CBA-A4F8-CF728DE27445}" type="presOf" srcId="{227A01C5-BB63-4483-93F9-5A17ED9BCECC}" destId="{CC691F0E-9E52-4CE7-96D1-F79D82084AC9}" srcOrd="0" destOrd="0" presId="urn:microsoft.com/office/officeart/2005/8/layout/process1"/>
    <dgm:cxn modelId="{505E6769-7367-4A43-8770-11E84BFA517C}" type="presOf" srcId="{C3F166B8-E5F2-44B7-AC57-C75BD6EBF58D}" destId="{29EEDE9A-65B8-454F-916E-7174D2E94BF9}" srcOrd="0" destOrd="0" presId="urn:microsoft.com/office/officeart/2005/8/layout/process1"/>
    <dgm:cxn modelId="{A727F54D-B7C0-4E77-B881-10DDFFD3D20D}" srcId="{C286BD7C-FB60-424F-9D06-C20612D7899A}" destId="{6C1CA5F6-08B3-4638-81B1-E51E2C627D45}" srcOrd="2" destOrd="0" parTransId="{9F175DB1-5894-41D2-B8D5-721A473D52C6}" sibTransId="{0017D5C0-C4F9-41E3-A8A3-4CF56FD0AD28}"/>
    <dgm:cxn modelId="{CF3C1E4F-1F1F-4C03-9FA8-58B3083A1FB8}" type="presOf" srcId="{0017D5C0-C4F9-41E3-A8A3-4CF56FD0AD28}" destId="{8946B3FD-174F-4E4F-8EA3-9118CBD24EF2}" srcOrd="0" destOrd="0" presId="urn:microsoft.com/office/officeart/2005/8/layout/process1"/>
    <dgm:cxn modelId="{D2B6FE71-B22A-40C6-9CFF-51A38C6EAD94}" srcId="{C286BD7C-FB60-424F-9D06-C20612D7899A}" destId="{64B4F954-96D2-486E-8FB9-C807514867EC}" srcOrd="1" destOrd="0" parTransId="{F6F5085D-FC28-44E4-963A-9BFACD903B11}" sibTransId="{0A9D58B6-E894-4E2F-82E0-18D675083176}"/>
    <dgm:cxn modelId="{7BC50D54-8EB4-4CF6-A6F5-22738E14349A}" type="presOf" srcId="{6C1CA5F6-08B3-4638-81B1-E51E2C627D45}" destId="{1C3A6AF1-97C2-48C1-BF31-4F6426A6AE4E}" srcOrd="0" destOrd="0" presId="urn:microsoft.com/office/officeart/2005/8/layout/process1"/>
    <dgm:cxn modelId="{4FBE1779-5713-4831-91C3-6B0F0A4807F9}" srcId="{C286BD7C-FB60-424F-9D06-C20612D7899A}" destId="{9CF9C4A1-C274-45FE-84AC-6DCB1A8C7DFE}" srcOrd="4" destOrd="0" parTransId="{46C8CAC0-0C22-490D-8E38-D20EB356AD2B}" sibTransId="{B1BD7B34-25EF-4058-879D-3F3680651448}"/>
    <dgm:cxn modelId="{66B3DEA9-4762-4C76-A8D9-2E93BA99A708}" type="presOf" srcId="{0017D5C0-C4F9-41E3-A8A3-4CF56FD0AD28}" destId="{6B4D5B95-5868-4659-BD68-0D18E08F057F}" srcOrd="1" destOrd="0" presId="urn:microsoft.com/office/officeart/2005/8/layout/process1"/>
    <dgm:cxn modelId="{55FB50B3-0B4E-4721-AAFF-0BE8F7262D8A}" type="presOf" srcId="{C286BD7C-FB60-424F-9D06-C20612D7899A}" destId="{B6556DC8-E116-4BF9-B94D-4DAA278B022C}" srcOrd="0" destOrd="0" presId="urn:microsoft.com/office/officeart/2005/8/layout/process1"/>
    <dgm:cxn modelId="{5801FBBC-9B59-4C96-9BB6-3F6A8C886513}" type="presOf" srcId="{64B4F954-96D2-486E-8FB9-C807514867EC}" destId="{94792AA6-4D0D-46FA-889B-C1AB5ECCFCF3}" srcOrd="0" destOrd="0" presId="urn:microsoft.com/office/officeart/2005/8/layout/process1"/>
    <dgm:cxn modelId="{E17A42CF-EB35-4E36-89AC-0F6103B460CF}" srcId="{C286BD7C-FB60-424F-9D06-C20612D7899A}" destId="{227A01C5-BB63-4483-93F9-5A17ED9BCECC}" srcOrd="3" destOrd="0" parTransId="{4667D6C0-2C5D-4554-BA5E-426FDC3BFE1B}" sibTransId="{133342B5-D7E8-433B-9574-6830631BFF9D}"/>
    <dgm:cxn modelId="{3C948AE9-A39E-4A2C-AB9D-1240B3F699F7}" type="presOf" srcId="{7B67196A-936A-44E9-9578-2F1A517BF53F}" destId="{E4BCB2A8-3BEA-4298-AF15-CEC78966E0CA}" srcOrd="1" destOrd="0" presId="urn:microsoft.com/office/officeart/2005/8/layout/process1"/>
    <dgm:cxn modelId="{5766EB5E-E78D-4048-B6B4-AF28169D0657}" type="presParOf" srcId="{B6556DC8-E116-4BF9-B94D-4DAA278B022C}" destId="{29EEDE9A-65B8-454F-916E-7174D2E94BF9}" srcOrd="0" destOrd="0" presId="urn:microsoft.com/office/officeart/2005/8/layout/process1"/>
    <dgm:cxn modelId="{1F6F9A59-2A8C-42B5-A7F5-41E6BC22D110}" type="presParOf" srcId="{B6556DC8-E116-4BF9-B94D-4DAA278B022C}" destId="{A6E40675-E085-472B-8F72-6C134200D465}" srcOrd="1" destOrd="0" presId="urn:microsoft.com/office/officeart/2005/8/layout/process1"/>
    <dgm:cxn modelId="{307E5493-5F26-4072-B968-768746637085}" type="presParOf" srcId="{A6E40675-E085-472B-8F72-6C134200D465}" destId="{E4BCB2A8-3BEA-4298-AF15-CEC78966E0CA}" srcOrd="0" destOrd="0" presId="urn:microsoft.com/office/officeart/2005/8/layout/process1"/>
    <dgm:cxn modelId="{F24B77CB-095A-4916-9203-C3B44798E32B}" type="presParOf" srcId="{B6556DC8-E116-4BF9-B94D-4DAA278B022C}" destId="{94792AA6-4D0D-46FA-889B-C1AB5ECCFCF3}" srcOrd="2" destOrd="0" presId="urn:microsoft.com/office/officeart/2005/8/layout/process1"/>
    <dgm:cxn modelId="{49DF75E9-A354-409C-8ED2-DDBAF0D2FE9E}" type="presParOf" srcId="{B6556DC8-E116-4BF9-B94D-4DAA278B022C}" destId="{A3705BD3-810F-4FC9-B5A5-FD43AB5ABDDC}" srcOrd="3" destOrd="0" presId="urn:microsoft.com/office/officeart/2005/8/layout/process1"/>
    <dgm:cxn modelId="{3F36BCDF-F4C2-4807-91E6-7716CE257362}" type="presParOf" srcId="{A3705BD3-810F-4FC9-B5A5-FD43AB5ABDDC}" destId="{5D2FDF82-A2C8-41A1-B8E4-53743E2CFF3B}" srcOrd="0" destOrd="0" presId="urn:microsoft.com/office/officeart/2005/8/layout/process1"/>
    <dgm:cxn modelId="{EE00A6F8-06F3-49A8-A748-5A03F7EF22D1}" type="presParOf" srcId="{B6556DC8-E116-4BF9-B94D-4DAA278B022C}" destId="{1C3A6AF1-97C2-48C1-BF31-4F6426A6AE4E}" srcOrd="4" destOrd="0" presId="urn:microsoft.com/office/officeart/2005/8/layout/process1"/>
    <dgm:cxn modelId="{144BD0C5-9B7F-484F-A6E6-B662EA0CFACA}" type="presParOf" srcId="{B6556DC8-E116-4BF9-B94D-4DAA278B022C}" destId="{8946B3FD-174F-4E4F-8EA3-9118CBD24EF2}" srcOrd="5" destOrd="0" presId="urn:microsoft.com/office/officeart/2005/8/layout/process1"/>
    <dgm:cxn modelId="{7D15AFB4-B2F6-4215-A42A-47831EEAB071}" type="presParOf" srcId="{8946B3FD-174F-4E4F-8EA3-9118CBD24EF2}" destId="{6B4D5B95-5868-4659-BD68-0D18E08F057F}" srcOrd="0" destOrd="0" presId="urn:microsoft.com/office/officeart/2005/8/layout/process1"/>
    <dgm:cxn modelId="{582983A1-DAEF-4483-96D3-4F62A2AE7675}" type="presParOf" srcId="{B6556DC8-E116-4BF9-B94D-4DAA278B022C}" destId="{CC691F0E-9E52-4CE7-96D1-F79D82084AC9}" srcOrd="6" destOrd="0" presId="urn:microsoft.com/office/officeart/2005/8/layout/process1"/>
    <dgm:cxn modelId="{C29A7510-7A08-4255-AFB3-A2BD048F29B9}" type="presParOf" srcId="{B6556DC8-E116-4BF9-B94D-4DAA278B022C}" destId="{D01A6186-082A-4A91-AED9-A6EE98FEEC57}" srcOrd="7" destOrd="0" presId="urn:microsoft.com/office/officeart/2005/8/layout/process1"/>
    <dgm:cxn modelId="{68151CD6-D3C4-48E0-B111-BEF00C926111}" type="presParOf" srcId="{D01A6186-082A-4A91-AED9-A6EE98FEEC57}" destId="{065A0183-1FAF-4660-A3F8-AF9DD1E0E9F3}" srcOrd="0" destOrd="0" presId="urn:microsoft.com/office/officeart/2005/8/layout/process1"/>
    <dgm:cxn modelId="{78BA2CCB-B823-4F4C-A656-061E4B8EF131}" type="presParOf" srcId="{B6556DC8-E116-4BF9-B94D-4DAA278B022C}" destId="{2AB8A6E2-89BD-4E23-98B0-BDA42AA89F2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86BD7C-FB60-424F-9D06-C20612D7899A}" type="doc">
      <dgm:prSet loTypeId="urn:microsoft.com/office/officeart/2005/8/layout/process2" loCatId="process" qsTypeId="urn:microsoft.com/office/officeart/2005/8/quickstyle/simple1" qsCatId="simple" csTypeId="urn:microsoft.com/office/officeart/2005/8/colors/accent6_2" csCatId="accent6" phldr="1"/>
      <dgm:spPr/>
    </dgm:pt>
    <dgm:pt modelId="{C3F166B8-E5F2-44B7-AC57-C75BD6EBF58D}">
      <dgm:prSet phldrT="[Text]" custT="1"/>
      <dgm:spPr/>
      <dgm:t>
        <a:bodyPr/>
        <a:lstStyle/>
        <a:p>
          <a:pPr marL="180975" indent="0" algn="l" defTabSz="265113"/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Idea</a:t>
          </a:r>
          <a:r>
            <a:rPr lang="de-DE" sz="1800" dirty="0"/>
            <a:t>   </a:t>
          </a:r>
          <a:endParaRPr lang="de-AT" sz="1800" dirty="0"/>
        </a:p>
      </dgm:t>
    </dgm:pt>
    <dgm:pt modelId="{85D90CE4-3DCE-438D-9EA7-0E85D47F4317}" type="parTrans" cxnId="{44891F60-B6DC-46CC-AA9B-A20065D86633}">
      <dgm:prSet/>
      <dgm:spPr/>
      <dgm:t>
        <a:bodyPr/>
        <a:lstStyle/>
        <a:p>
          <a:endParaRPr lang="de-AT"/>
        </a:p>
      </dgm:t>
    </dgm:pt>
    <dgm:pt modelId="{7B67196A-936A-44E9-9578-2F1A517BF53F}" type="sibTrans" cxnId="{44891F60-B6DC-46CC-AA9B-A20065D86633}">
      <dgm:prSet/>
      <dgm:spPr/>
      <dgm:t>
        <a:bodyPr/>
        <a:lstStyle/>
        <a:p>
          <a:endParaRPr lang="de-AT"/>
        </a:p>
      </dgm:t>
    </dgm:pt>
    <dgm:pt modelId="{64B4F954-96D2-486E-8FB9-C807514867EC}">
      <dgm:prSet phldrT="[Text]" custT="1"/>
      <dgm:spPr/>
      <dgm:t>
        <a:bodyPr/>
        <a:lstStyle/>
        <a:p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Data collection</a:t>
          </a:r>
          <a:endParaRPr lang="de-A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5085D-FC28-44E4-963A-9BFACD903B11}" type="parTrans" cxnId="{D2B6FE71-B22A-40C6-9CFF-51A38C6EAD94}">
      <dgm:prSet/>
      <dgm:spPr/>
      <dgm:t>
        <a:bodyPr/>
        <a:lstStyle/>
        <a:p>
          <a:endParaRPr lang="de-AT"/>
        </a:p>
      </dgm:t>
    </dgm:pt>
    <dgm:pt modelId="{0A9D58B6-E894-4E2F-82E0-18D675083176}" type="sibTrans" cxnId="{D2B6FE71-B22A-40C6-9CFF-51A38C6EAD94}">
      <dgm:prSet/>
      <dgm:spPr/>
      <dgm:t>
        <a:bodyPr/>
        <a:lstStyle/>
        <a:p>
          <a:endParaRPr lang="de-AT"/>
        </a:p>
      </dgm:t>
    </dgm:pt>
    <dgm:pt modelId="{7C5A1C95-B296-4767-A122-EDD348CA4DE0}">
      <dgm:prSet phldrT="[Text]" custT="1"/>
      <dgm:spPr/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Vision</a:t>
          </a:r>
          <a:endParaRPr lang="de-A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B6A4BC-D85F-47FF-8C28-D262EC68BB14}" type="parTrans" cxnId="{8447A6C3-FDB3-4315-897A-1335DE1D9C9C}">
      <dgm:prSet/>
      <dgm:spPr/>
      <dgm:t>
        <a:bodyPr/>
        <a:lstStyle/>
        <a:p>
          <a:endParaRPr lang="de-AT"/>
        </a:p>
      </dgm:t>
    </dgm:pt>
    <dgm:pt modelId="{7900E8CB-D872-4166-9F6C-17A7EB44338C}" type="sibTrans" cxnId="{8447A6C3-FDB3-4315-897A-1335DE1D9C9C}">
      <dgm:prSet/>
      <dgm:spPr/>
      <dgm:t>
        <a:bodyPr/>
        <a:lstStyle/>
        <a:p>
          <a:endParaRPr lang="de-AT"/>
        </a:p>
      </dgm:t>
    </dgm:pt>
    <dgm:pt modelId="{E5C55E8F-4501-469C-9411-73EC4027C1E5}">
      <dgm:prSet phldrT="[Text]" custT="1"/>
      <dgm:spPr/>
      <dgm:t>
        <a:bodyPr/>
        <a:lstStyle/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Roadmap</a:t>
          </a:r>
          <a:endParaRPr lang="de-A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A407F1-5906-4D4C-9136-FF04AC9E251D}" type="parTrans" cxnId="{2ABAC462-5A1C-4062-BD78-4430EE4F3A56}">
      <dgm:prSet/>
      <dgm:spPr/>
      <dgm:t>
        <a:bodyPr/>
        <a:lstStyle/>
        <a:p>
          <a:endParaRPr lang="de-AT"/>
        </a:p>
      </dgm:t>
    </dgm:pt>
    <dgm:pt modelId="{D301A145-D79A-40DE-A5AD-A9E6508201A2}" type="sibTrans" cxnId="{2ABAC462-5A1C-4062-BD78-4430EE4F3A56}">
      <dgm:prSet/>
      <dgm:spPr/>
      <dgm:t>
        <a:bodyPr/>
        <a:lstStyle/>
        <a:p>
          <a:endParaRPr lang="de-AT"/>
        </a:p>
      </dgm:t>
    </dgm:pt>
    <dgm:pt modelId="{6C1CA5F6-08B3-4638-81B1-E51E2C627D45}">
      <dgm:prSet phldrT="[Text]" custT="1"/>
      <dgm:spPr/>
      <dgm:t>
        <a:bodyPr/>
        <a:lstStyle/>
        <a:p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de-A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7D5C0-C4F9-41E3-A8A3-4CF56FD0AD28}" type="sibTrans" cxnId="{A727F54D-B7C0-4E77-B881-10DDFFD3D20D}">
      <dgm:prSet/>
      <dgm:spPr/>
      <dgm:t>
        <a:bodyPr/>
        <a:lstStyle/>
        <a:p>
          <a:endParaRPr lang="de-AT"/>
        </a:p>
      </dgm:t>
    </dgm:pt>
    <dgm:pt modelId="{9F175DB1-5894-41D2-B8D5-721A473D52C6}" type="parTrans" cxnId="{A727F54D-B7C0-4E77-B881-10DDFFD3D20D}">
      <dgm:prSet/>
      <dgm:spPr/>
      <dgm:t>
        <a:bodyPr/>
        <a:lstStyle/>
        <a:p>
          <a:endParaRPr lang="de-AT"/>
        </a:p>
      </dgm:t>
    </dgm:pt>
    <dgm:pt modelId="{F2111B4D-B7CF-40AD-9C15-8959B10554AE}">
      <dgm:prSet phldrT="[Text]" custT="1"/>
      <dgm:spPr/>
      <dgm:t>
        <a:bodyPr/>
        <a:lstStyle/>
        <a:p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GHG Balance</a:t>
          </a:r>
          <a:endParaRPr lang="de-A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2BF1F4-ABF5-4A01-B510-310031DD095B}" type="parTrans" cxnId="{4145B717-00B3-42AE-B286-A0CF8D3F3C82}">
      <dgm:prSet/>
      <dgm:spPr/>
      <dgm:t>
        <a:bodyPr/>
        <a:lstStyle/>
        <a:p>
          <a:endParaRPr lang="de-AT"/>
        </a:p>
      </dgm:t>
    </dgm:pt>
    <dgm:pt modelId="{0577E650-3020-4EE6-8705-8D80A7C9302F}" type="sibTrans" cxnId="{4145B717-00B3-42AE-B286-A0CF8D3F3C82}">
      <dgm:prSet/>
      <dgm:spPr/>
      <dgm:t>
        <a:bodyPr/>
        <a:lstStyle/>
        <a:p>
          <a:endParaRPr lang="de-AT"/>
        </a:p>
      </dgm:t>
    </dgm:pt>
    <dgm:pt modelId="{A1EA2B33-E469-43E9-932F-5477AF774F65}">
      <dgm:prSet phldrT="[Text]" custT="1"/>
      <dgm:spPr/>
      <dgm:t>
        <a:bodyPr/>
        <a:lstStyle/>
        <a:p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(Re)Evaluation</a:t>
          </a:r>
          <a:endParaRPr lang="de-A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8F5E1C-71EC-4C0D-A2C7-F18D09126D17}" type="parTrans" cxnId="{56901AB9-0164-473D-9949-67CB3CDECCBA}">
      <dgm:prSet/>
      <dgm:spPr/>
      <dgm:t>
        <a:bodyPr/>
        <a:lstStyle/>
        <a:p>
          <a:endParaRPr lang="de-AT"/>
        </a:p>
      </dgm:t>
    </dgm:pt>
    <dgm:pt modelId="{BA2D5255-157C-4615-9A34-510E93A60CA0}" type="sibTrans" cxnId="{56901AB9-0164-473D-9949-67CB3CDECCBA}">
      <dgm:prSet/>
      <dgm:spPr/>
      <dgm:t>
        <a:bodyPr/>
        <a:lstStyle/>
        <a:p>
          <a:endParaRPr lang="de-AT"/>
        </a:p>
      </dgm:t>
    </dgm:pt>
    <dgm:pt modelId="{6987EBC8-639F-402A-9586-8E180DDBFB3A}" type="pres">
      <dgm:prSet presAssocID="{C286BD7C-FB60-424F-9D06-C20612D7899A}" presName="linearFlow" presStyleCnt="0">
        <dgm:presLayoutVars>
          <dgm:resizeHandles val="exact"/>
        </dgm:presLayoutVars>
      </dgm:prSet>
      <dgm:spPr/>
    </dgm:pt>
    <dgm:pt modelId="{248C5151-E4B1-4859-BE74-13F713A501FD}" type="pres">
      <dgm:prSet presAssocID="{C3F166B8-E5F2-44B7-AC57-C75BD6EBF58D}" presName="node" presStyleLbl="node1" presStyleIdx="0" presStyleCnt="7">
        <dgm:presLayoutVars>
          <dgm:bulletEnabled val="1"/>
        </dgm:presLayoutVars>
      </dgm:prSet>
      <dgm:spPr/>
    </dgm:pt>
    <dgm:pt modelId="{38A5A8C9-DF29-48A6-BDE1-A50B01FFA2EE}" type="pres">
      <dgm:prSet presAssocID="{7B67196A-936A-44E9-9578-2F1A517BF53F}" presName="sibTrans" presStyleLbl="sibTrans2D1" presStyleIdx="0" presStyleCnt="6"/>
      <dgm:spPr/>
    </dgm:pt>
    <dgm:pt modelId="{147863AF-3AF8-4128-A32D-9623B3A60D35}" type="pres">
      <dgm:prSet presAssocID="{7B67196A-936A-44E9-9578-2F1A517BF53F}" presName="connectorText" presStyleLbl="sibTrans2D1" presStyleIdx="0" presStyleCnt="6"/>
      <dgm:spPr/>
    </dgm:pt>
    <dgm:pt modelId="{78C23A2F-3A5F-4B0E-85E4-4992E6DEB90F}" type="pres">
      <dgm:prSet presAssocID="{64B4F954-96D2-486E-8FB9-C807514867EC}" presName="node" presStyleLbl="node1" presStyleIdx="1" presStyleCnt="7">
        <dgm:presLayoutVars>
          <dgm:bulletEnabled val="1"/>
        </dgm:presLayoutVars>
      </dgm:prSet>
      <dgm:spPr/>
    </dgm:pt>
    <dgm:pt modelId="{443E1F4B-8BB6-4D0B-8B50-8678097348AA}" type="pres">
      <dgm:prSet presAssocID="{0A9D58B6-E894-4E2F-82E0-18D675083176}" presName="sibTrans" presStyleLbl="sibTrans2D1" presStyleIdx="1" presStyleCnt="6"/>
      <dgm:spPr/>
    </dgm:pt>
    <dgm:pt modelId="{1B9903FE-0E4C-4D02-B83D-83D153021FF8}" type="pres">
      <dgm:prSet presAssocID="{0A9D58B6-E894-4E2F-82E0-18D675083176}" presName="connectorText" presStyleLbl="sibTrans2D1" presStyleIdx="1" presStyleCnt="6"/>
      <dgm:spPr/>
    </dgm:pt>
    <dgm:pt modelId="{A6EC0AEA-CD32-4455-A902-2B717EF44EA3}" type="pres">
      <dgm:prSet presAssocID="{7C5A1C95-B296-4767-A122-EDD348CA4DE0}" presName="node" presStyleLbl="node1" presStyleIdx="2" presStyleCnt="7">
        <dgm:presLayoutVars>
          <dgm:bulletEnabled val="1"/>
        </dgm:presLayoutVars>
      </dgm:prSet>
      <dgm:spPr/>
    </dgm:pt>
    <dgm:pt modelId="{CFEDE0EB-964A-4F54-A31D-157AA3E1E637}" type="pres">
      <dgm:prSet presAssocID="{7900E8CB-D872-4166-9F6C-17A7EB44338C}" presName="sibTrans" presStyleLbl="sibTrans2D1" presStyleIdx="2" presStyleCnt="6"/>
      <dgm:spPr/>
    </dgm:pt>
    <dgm:pt modelId="{55C195AA-D578-4439-8C5A-8BDC8213C820}" type="pres">
      <dgm:prSet presAssocID="{7900E8CB-D872-4166-9F6C-17A7EB44338C}" presName="connectorText" presStyleLbl="sibTrans2D1" presStyleIdx="2" presStyleCnt="6"/>
      <dgm:spPr/>
    </dgm:pt>
    <dgm:pt modelId="{0CB6E099-1904-4D66-B3E4-53F39323F74B}" type="pres">
      <dgm:prSet presAssocID="{E5C55E8F-4501-469C-9411-73EC4027C1E5}" presName="node" presStyleLbl="node1" presStyleIdx="3" presStyleCnt="7">
        <dgm:presLayoutVars>
          <dgm:bulletEnabled val="1"/>
        </dgm:presLayoutVars>
      </dgm:prSet>
      <dgm:spPr/>
    </dgm:pt>
    <dgm:pt modelId="{1ADEE0DE-3C39-43AD-A835-0D74F0102136}" type="pres">
      <dgm:prSet presAssocID="{D301A145-D79A-40DE-A5AD-A9E6508201A2}" presName="sibTrans" presStyleLbl="sibTrans2D1" presStyleIdx="3" presStyleCnt="6"/>
      <dgm:spPr/>
    </dgm:pt>
    <dgm:pt modelId="{F9141A47-23B0-41FB-BDD2-91F690331448}" type="pres">
      <dgm:prSet presAssocID="{D301A145-D79A-40DE-A5AD-A9E6508201A2}" presName="connectorText" presStyleLbl="sibTrans2D1" presStyleIdx="3" presStyleCnt="6"/>
      <dgm:spPr/>
    </dgm:pt>
    <dgm:pt modelId="{FD89991D-B2D6-462B-916E-0A9B8E8735A8}" type="pres">
      <dgm:prSet presAssocID="{6C1CA5F6-08B3-4638-81B1-E51E2C627D45}" presName="node" presStyleLbl="node1" presStyleIdx="4" presStyleCnt="7">
        <dgm:presLayoutVars>
          <dgm:bulletEnabled val="1"/>
        </dgm:presLayoutVars>
      </dgm:prSet>
      <dgm:spPr/>
    </dgm:pt>
    <dgm:pt modelId="{5BC6BFF9-10DC-4C4F-B0FC-C161A601569E}" type="pres">
      <dgm:prSet presAssocID="{0017D5C0-C4F9-41E3-A8A3-4CF56FD0AD28}" presName="sibTrans" presStyleLbl="sibTrans2D1" presStyleIdx="4" presStyleCnt="6"/>
      <dgm:spPr/>
    </dgm:pt>
    <dgm:pt modelId="{40C2B6BA-D16A-4E13-9CAD-894BD46D0891}" type="pres">
      <dgm:prSet presAssocID="{0017D5C0-C4F9-41E3-A8A3-4CF56FD0AD28}" presName="connectorText" presStyleLbl="sibTrans2D1" presStyleIdx="4" presStyleCnt="6"/>
      <dgm:spPr/>
    </dgm:pt>
    <dgm:pt modelId="{0ACB5F8D-975F-4BF0-B3C7-31F72D08C318}" type="pres">
      <dgm:prSet presAssocID="{F2111B4D-B7CF-40AD-9C15-8959B10554AE}" presName="node" presStyleLbl="node1" presStyleIdx="5" presStyleCnt="7">
        <dgm:presLayoutVars>
          <dgm:bulletEnabled val="1"/>
        </dgm:presLayoutVars>
      </dgm:prSet>
      <dgm:spPr/>
    </dgm:pt>
    <dgm:pt modelId="{23C9BD39-0FED-40B2-98CB-79DDF6369845}" type="pres">
      <dgm:prSet presAssocID="{0577E650-3020-4EE6-8705-8D80A7C9302F}" presName="sibTrans" presStyleLbl="sibTrans2D1" presStyleIdx="5" presStyleCnt="6"/>
      <dgm:spPr/>
    </dgm:pt>
    <dgm:pt modelId="{8E191795-CF7F-4754-BA45-3151C9E830C3}" type="pres">
      <dgm:prSet presAssocID="{0577E650-3020-4EE6-8705-8D80A7C9302F}" presName="connectorText" presStyleLbl="sibTrans2D1" presStyleIdx="5" presStyleCnt="6"/>
      <dgm:spPr/>
    </dgm:pt>
    <dgm:pt modelId="{E47E711D-1178-40D1-B364-14905B29FF10}" type="pres">
      <dgm:prSet presAssocID="{A1EA2B33-E469-43E9-932F-5477AF774F65}" presName="node" presStyleLbl="node1" presStyleIdx="6" presStyleCnt="7">
        <dgm:presLayoutVars>
          <dgm:bulletEnabled val="1"/>
        </dgm:presLayoutVars>
      </dgm:prSet>
      <dgm:spPr/>
    </dgm:pt>
  </dgm:ptLst>
  <dgm:cxnLst>
    <dgm:cxn modelId="{50121105-CB15-46F5-982C-975066E3803D}" type="presOf" srcId="{D301A145-D79A-40DE-A5AD-A9E6508201A2}" destId="{1ADEE0DE-3C39-43AD-A835-0D74F0102136}" srcOrd="0" destOrd="0" presId="urn:microsoft.com/office/officeart/2005/8/layout/process2"/>
    <dgm:cxn modelId="{C9C6BD11-8FC3-4B8C-A592-6A206F4DDEF6}" type="presOf" srcId="{F2111B4D-B7CF-40AD-9C15-8959B10554AE}" destId="{0ACB5F8D-975F-4BF0-B3C7-31F72D08C318}" srcOrd="0" destOrd="0" presId="urn:microsoft.com/office/officeart/2005/8/layout/process2"/>
    <dgm:cxn modelId="{9307CD14-1C79-4089-BF31-06A888AFF6BE}" type="presOf" srcId="{C3F166B8-E5F2-44B7-AC57-C75BD6EBF58D}" destId="{248C5151-E4B1-4859-BE74-13F713A501FD}" srcOrd="0" destOrd="0" presId="urn:microsoft.com/office/officeart/2005/8/layout/process2"/>
    <dgm:cxn modelId="{4145B717-00B3-42AE-B286-A0CF8D3F3C82}" srcId="{C286BD7C-FB60-424F-9D06-C20612D7899A}" destId="{F2111B4D-B7CF-40AD-9C15-8959B10554AE}" srcOrd="5" destOrd="0" parTransId="{5D2BF1F4-ABF5-4A01-B510-310031DD095B}" sibTransId="{0577E650-3020-4EE6-8705-8D80A7C9302F}"/>
    <dgm:cxn modelId="{C410C61A-AE20-4D62-9F1F-345C58A8119E}" type="presOf" srcId="{7B67196A-936A-44E9-9578-2F1A517BF53F}" destId="{147863AF-3AF8-4128-A32D-9623B3A60D35}" srcOrd="1" destOrd="0" presId="urn:microsoft.com/office/officeart/2005/8/layout/process2"/>
    <dgm:cxn modelId="{8AC1951F-5DE6-4806-8A3B-AEF7B75589ED}" type="presOf" srcId="{C286BD7C-FB60-424F-9D06-C20612D7899A}" destId="{6987EBC8-639F-402A-9586-8E180DDBFB3A}" srcOrd="0" destOrd="0" presId="urn:microsoft.com/office/officeart/2005/8/layout/process2"/>
    <dgm:cxn modelId="{EF344027-8BEC-4356-BE6F-36D42948D1E7}" type="presOf" srcId="{D301A145-D79A-40DE-A5AD-A9E6508201A2}" destId="{F9141A47-23B0-41FB-BDD2-91F690331448}" srcOrd="1" destOrd="0" presId="urn:microsoft.com/office/officeart/2005/8/layout/process2"/>
    <dgm:cxn modelId="{915DA933-9D5F-4DB8-AC59-E035707788FE}" type="presOf" srcId="{E5C55E8F-4501-469C-9411-73EC4027C1E5}" destId="{0CB6E099-1904-4D66-B3E4-53F39323F74B}" srcOrd="0" destOrd="0" presId="urn:microsoft.com/office/officeart/2005/8/layout/process2"/>
    <dgm:cxn modelId="{0A8E8835-0468-45B1-B631-8AAAB358041E}" type="presOf" srcId="{0A9D58B6-E894-4E2F-82E0-18D675083176}" destId="{1B9903FE-0E4C-4D02-B83D-83D153021FF8}" srcOrd="1" destOrd="0" presId="urn:microsoft.com/office/officeart/2005/8/layout/process2"/>
    <dgm:cxn modelId="{B2957E5D-8A78-47C8-B03D-7E660FE39CDB}" type="presOf" srcId="{0017D5C0-C4F9-41E3-A8A3-4CF56FD0AD28}" destId="{40C2B6BA-D16A-4E13-9CAD-894BD46D0891}" srcOrd="1" destOrd="0" presId="urn:microsoft.com/office/officeart/2005/8/layout/process2"/>
    <dgm:cxn modelId="{44891F60-B6DC-46CC-AA9B-A20065D86633}" srcId="{C286BD7C-FB60-424F-9D06-C20612D7899A}" destId="{C3F166B8-E5F2-44B7-AC57-C75BD6EBF58D}" srcOrd="0" destOrd="0" parTransId="{85D90CE4-3DCE-438D-9EA7-0E85D47F4317}" sibTransId="{7B67196A-936A-44E9-9578-2F1A517BF53F}"/>
    <dgm:cxn modelId="{A8E26861-365A-4FAE-8E6E-B2680EB48257}" type="presOf" srcId="{A1EA2B33-E469-43E9-932F-5477AF774F65}" destId="{E47E711D-1178-40D1-B364-14905B29FF10}" srcOrd="0" destOrd="0" presId="urn:microsoft.com/office/officeart/2005/8/layout/process2"/>
    <dgm:cxn modelId="{2ABAC462-5A1C-4062-BD78-4430EE4F3A56}" srcId="{C286BD7C-FB60-424F-9D06-C20612D7899A}" destId="{E5C55E8F-4501-469C-9411-73EC4027C1E5}" srcOrd="3" destOrd="0" parTransId="{55A407F1-5906-4D4C-9136-FF04AC9E251D}" sibTransId="{D301A145-D79A-40DE-A5AD-A9E6508201A2}"/>
    <dgm:cxn modelId="{E2B1FA6C-4C4C-4BE8-9B6B-2445EF6463E6}" type="presOf" srcId="{7B67196A-936A-44E9-9578-2F1A517BF53F}" destId="{38A5A8C9-DF29-48A6-BDE1-A50B01FFA2EE}" srcOrd="0" destOrd="0" presId="urn:microsoft.com/office/officeart/2005/8/layout/process2"/>
    <dgm:cxn modelId="{A727F54D-B7C0-4E77-B881-10DDFFD3D20D}" srcId="{C286BD7C-FB60-424F-9D06-C20612D7899A}" destId="{6C1CA5F6-08B3-4638-81B1-E51E2C627D45}" srcOrd="4" destOrd="0" parTransId="{9F175DB1-5894-41D2-B8D5-721A473D52C6}" sibTransId="{0017D5C0-C4F9-41E3-A8A3-4CF56FD0AD28}"/>
    <dgm:cxn modelId="{D2B6FE71-B22A-40C6-9CFF-51A38C6EAD94}" srcId="{C286BD7C-FB60-424F-9D06-C20612D7899A}" destId="{64B4F954-96D2-486E-8FB9-C807514867EC}" srcOrd="1" destOrd="0" parTransId="{F6F5085D-FC28-44E4-963A-9BFACD903B11}" sibTransId="{0A9D58B6-E894-4E2F-82E0-18D675083176}"/>
    <dgm:cxn modelId="{3883D054-0041-491B-8737-E65EAEA761CA}" type="presOf" srcId="{0577E650-3020-4EE6-8705-8D80A7C9302F}" destId="{23C9BD39-0FED-40B2-98CB-79DDF6369845}" srcOrd="0" destOrd="0" presId="urn:microsoft.com/office/officeart/2005/8/layout/process2"/>
    <dgm:cxn modelId="{258B7E88-837D-48C6-BFC2-FBB3FDD4A2F5}" type="presOf" srcId="{0A9D58B6-E894-4E2F-82E0-18D675083176}" destId="{443E1F4B-8BB6-4D0B-8B50-8678097348AA}" srcOrd="0" destOrd="0" presId="urn:microsoft.com/office/officeart/2005/8/layout/process2"/>
    <dgm:cxn modelId="{61F68699-08E5-4CBA-9FEA-F1C35BEA611A}" type="presOf" srcId="{64B4F954-96D2-486E-8FB9-C807514867EC}" destId="{78C23A2F-3A5F-4B0E-85E4-4992E6DEB90F}" srcOrd="0" destOrd="0" presId="urn:microsoft.com/office/officeart/2005/8/layout/process2"/>
    <dgm:cxn modelId="{1904D29B-3058-4417-AA87-9B048EFC03A9}" type="presOf" srcId="{7C5A1C95-B296-4767-A122-EDD348CA4DE0}" destId="{A6EC0AEA-CD32-4455-A902-2B717EF44EA3}" srcOrd="0" destOrd="0" presId="urn:microsoft.com/office/officeart/2005/8/layout/process2"/>
    <dgm:cxn modelId="{44F144A3-2CC8-4EC0-AF5E-09ED78FE5DC5}" type="presOf" srcId="{7900E8CB-D872-4166-9F6C-17A7EB44338C}" destId="{55C195AA-D578-4439-8C5A-8BDC8213C820}" srcOrd="1" destOrd="0" presId="urn:microsoft.com/office/officeart/2005/8/layout/process2"/>
    <dgm:cxn modelId="{75E861B0-5485-4AE6-AC2E-D60A109BE852}" type="presOf" srcId="{0017D5C0-C4F9-41E3-A8A3-4CF56FD0AD28}" destId="{5BC6BFF9-10DC-4C4F-B0FC-C161A601569E}" srcOrd="0" destOrd="0" presId="urn:microsoft.com/office/officeart/2005/8/layout/process2"/>
    <dgm:cxn modelId="{56901AB9-0164-473D-9949-67CB3CDECCBA}" srcId="{C286BD7C-FB60-424F-9D06-C20612D7899A}" destId="{A1EA2B33-E469-43E9-932F-5477AF774F65}" srcOrd="6" destOrd="0" parTransId="{2C8F5E1C-71EC-4C0D-A2C7-F18D09126D17}" sibTransId="{BA2D5255-157C-4615-9A34-510E93A60CA0}"/>
    <dgm:cxn modelId="{8447A6C3-FDB3-4315-897A-1335DE1D9C9C}" srcId="{C286BD7C-FB60-424F-9D06-C20612D7899A}" destId="{7C5A1C95-B296-4767-A122-EDD348CA4DE0}" srcOrd="2" destOrd="0" parTransId="{78B6A4BC-D85F-47FF-8C28-D262EC68BB14}" sibTransId="{7900E8CB-D872-4166-9F6C-17A7EB44338C}"/>
    <dgm:cxn modelId="{5A8C90CA-E9F5-4D2A-A6EB-CC8D54A9DBC5}" type="presOf" srcId="{0577E650-3020-4EE6-8705-8D80A7C9302F}" destId="{8E191795-CF7F-4754-BA45-3151C9E830C3}" srcOrd="1" destOrd="0" presId="urn:microsoft.com/office/officeart/2005/8/layout/process2"/>
    <dgm:cxn modelId="{D75BF6CF-6B61-44DB-B530-6FAA0539EB45}" type="presOf" srcId="{6C1CA5F6-08B3-4638-81B1-E51E2C627D45}" destId="{FD89991D-B2D6-462B-916E-0A9B8E8735A8}" srcOrd="0" destOrd="0" presId="urn:microsoft.com/office/officeart/2005/8/layout/process2"/>
    <dgm:cxn modelId="{94B0B2D9-37B7-4276-AC6A-9C64FA01ACE2}" type="presOf" srcId="{7900E8CB-D872-4166-9F6C-17A7EB44338C}" destId="{CFEDE0EB-964A-4F54-A31D-157AA3E1E637}" srcOrd="0" destOrd="0" presId="urn:microsoft.com/office/officeart/2005/8/layout/process2"/>
    <dgm:cxn modelId="{CDF37329-8504-4D25-8418-7E787CD5237D}" type="presParOf" srcId="{6987EBC8-639F-402A-9586-8E180DDBFB3A}" destId="{248C5151-E4B1-4859-BE74-13F713A501FD}" srcOrd="0" destOrd="0" presId="urn:microsoft.com/office/officeart/2005/8/layout/process2"/>
    <dgm:cxn modelId="{73BE6F4A-E376-4837-A34C-DFE131C7D39E}" type="presParOf" srcId="{6987EBC8-639F-402A-9586-8E180DDBFB3A}" destId="{38A5A8C9-DF29-48A6-BDE1-A50B01FFA2EE}" srcOrd="1" destOrd="0" presId="urn:microsoft.com/office/officeart/2005/8/layout/process2"/>
    <dgm:cxn modelId="{8B7596E1-CF92-41C7-B0BD-E662719E5EA9}" type="presParOf" srcId="{38A5A8C9-DF29-48A6-BDE1-A50B01FFA2EE}" destId="{147863AF-3AF8-4128-A32D-9623B3A60D35}" srcOrd="0" destOrd="0" presId="urn:microsoft.com/office/officeart/2005/8/layout/process2"/>
    <dgm:cxn modelId="{76E29800-50F3-4FE8-9ED5-2240A5D48AE3}" type="presParOf" srcId="{6987EBC8-639F-402A-9586-8E180DDBFB3A}" destId="{78C23A2F-3A5F-4B0E-85E4-4992E6DEB90F}" srcOrd="2" destOrd="0" presId="urn:microsoft.com/office/officeart/2005/8/layout/process2"/>
    <dgm:cxn modelId="{1DD3E09C-77BE-4C0C-96ED-6E3F265E7657}" type="presParOf" srcId="{6987EBC8-639F-402A-9586-8E180DDBFB3A}" destId="{443E1F4B-8BB6-4D0B-8B50-8678097348AA}" srcOrd="3" destOrd="0" presId="urn:microsoft.com/office/officeart/2005/8/layout/process2"/>
    <dgm:cxn modelId="{EE938AD2-FC4B-4E07-8104-0A6F552C1840}" type="presParOf" srcId="{443E1F4B-8BB6-4D0B-8B50-8678097348AA}" destId="{1B9903FE-0E4C-4D02-B83D-83D153021FF8}" srcOrd="0" destOrd="0" presId="urn:microsoft.com/office/officeart/2005/8/layout/process2"/>
    <dgm:cxn modelId="{74723C3B-9DF3-4FC0-A2ED-AFADF6E7DCB9}" type="presParOf" srcId="{6987EBC8-639F-402A-9586-8E180DDBFB3A}" destId="{A6EC0AEA-CD32-4455-A902-2B717EF44EA3}" srcOrd="4" destOrd="0" presId="urn:microsoft.com/office/officeart/2005/8/layout/process2"/>
    <dgm:cxn modelId="{63C4BB77-32EF-44FA-9E07-20DF5F5D9992}" type="presParOf" srcId="{6987EBC8-639F-402A-9586-8E180DDBFB3A}" destId="{CFEDE0EB-964A-4F54-A31D-157AA3E1E637}" srcOrd="5" destOrd="0" presId="urn:microsoft.com/office/officeart/2005/8/layout/process2"/>
    <dgm:cxn modelId="{E8D58493-5B5C-4D06-9485-24A301CC7BCF}" type="presParOf" srcId="{CFEDE0EB-964A-4F54-A31D-157AA3E1E637}" destId="{55C195AA-D578-4439-8C5A-8BDC8213C820}" srcOrd="0" destOrd="0" presId="urn:microsoft.com/office/officeart/2005/8/layout/process2"/>
    <dgm:cxn modelId="{8BAACFCA-3DE0-4B01-AAD6-45AFD02766A4}" type="presParOf" srcId="{6987EBC8-639F-402A-9586-8E180DDBFB3A}" destId="{0CB6E099-1904-4D66-B3E4-53F39323F74B}" srcOrd="6" destOrd="0" presId="urn:microsoft.com/office/officeart/2005/8/layout/process2"/>
    <dgm:cxn modelId="{C9C25CA0-8D66-4759-8781-E02110FCC1F2}" type="presParOf" srcId="{6987EBC8-639F-402A-9586-8E180DDBFB3A}" destId="{1ADEE0DE-3C39-43AD-A835-0D74F0102136}" srcOrd="7" destOrd="0" presId="urn:microsoft.com/office/officeart/2005/8/layout/process2"/>
    <dgm:cxn modelId="{A4A1FC83-A728-417D-8E7C-149BC5E36475}" type="presParOf" srcId="{1ADEE0DE-3C39-43AD-A835-0D74F0102136}" destId="{F9141A47-23B0-41FB-BDD2-91F690331448}" srcOrd="0" destOrd="0" presId="urn:microsoft.com/office/officeart/2005/8/layout/process2"/>
    <dgm:cxn modelId="{0551F38D-7D45-4CE5-B02D-FCDE8B1DD760}" type="presParOf" srcId="{6987EBC8-639F-402A-9586-8E180DDBFB3A}" destId="{FD89991D-B2D6-462B-916E-0A9B8E8735A8}" srcOrd="8" destOrd="0" presId="urn:microsoft.com/office/officeart/2005/8/layout/process2"/>
    <dgm:cxn modelId="{3C18CD05-A792-49B6-9983-D300AA311595}" type="presParOf" srcId="{6987EBC8-639F-402A-9586-8E180DDBFB3A}" destId="{5BC6BFF9-10DC-4C4F-B0FC-C161A601569E}" srcOrd="9" destOrd="0" presId="urn:microsoft.com/office/officeart/2005/8/layout/process2"/>
    <dgm:cxn modelId="{78150B1C-7266-4865-A14C-1F5E11BF1A78}" type="presParOf" srcId="{5BC6BFF9-10DC-4C4F-B0FC-C161A601569E}" destId="{40C2B6BA-D16A-4E13-9CAD-894BD46D0891}" srcOrd="0" destOrd="0" presId="urn:microsoft.com/office/officeart/2005/8/layout/process2"/>
    <dgm:cxn modelId="{9B97BB45-9012-4E1A-8755-2A6446C6BC56}" type="presParOf" srcId="{6987EBC8-639F-402A-9586-8E180DDBFB3A}" destId="{0ACB5F8D-975F-4BF0-B3C7-31F72D08C318}" srcOrd="10" destOrd="0" presId="urn:microsoft.com/office/officeart/2005/8/layout/process2"/>
    <dgm:cxn modelId="{A585C483-2ED3-4515-95D2-2DA0923D7E1F}" type="presParOf" srcId="{6987EBC8-639F-402A-9586-8E180DDBFB3A}" destId="{23C9BD39-0FED-40B2-98CB-79DDF6369845}" srcOrd="11" destOrd="0" presId="urn:microsoft.com/office/officeart/2005/8/layout/process2"/>
    <dgm:cxn modelId="{0FDC059C-E1B8-4B47-ABDD-A1D74BA9E6D9}" type="presParOf" srcId="{23C9BD39-0FED-40B2-98CB-79DDF6369845}" destId="{8E191795-CF7F-4754-BA45-3151C9E830C3}" srcOrd="0" destOrd="0" presId="urn:microsoft.com/office/officeart/2005/8/layout/process2"/>
    <dgm:cxn modelId="{A0D124DF-7F2B-43C0-8188-A97A46322D43}" type="presParOf" srcId="{6987EBC8-639F-402A-9586-8E180DDBFB3A}" destId="{E47E711D-1178-40D1-B364-14905B29FF10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C5151-E4B1-4859-BE74-13F713A501FD}">
      <dsp:nvSpPr>
        <dsp:cNvPr id="0" name=""/>
        <dsp:cNvSpPr/>
      </dsp:nvSpPr>
      <dsp:spPr>
        <a:xfrm>
          <a:off x="1228484" y="593"/>
          <a:ext cx="1250326" cy="6946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80975" lvl="0" indent="0" algn="l" defTabSz="265113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Idea</a:t>
          </a:r>
          <a:r>
            <a:rPr lang="de-DE" sz="1800" kern="1200" dirty="0"/>
            <a:t>   </a:t>
          </a:r>
          <a:endParaRPr lang="de-AT" sz="1800" kern="1200" dirty="0"/>
        </a:p>
      </dsp:txBody>
      <dsp:txXfrm>
        <a:off x="1248829" y="20938"/>
        <a:ext cx="1209636" cy="653936"/>
      </dsp:txXfrm>
    </dsp:sp>
    <dsp:sp modelId="{38A5A8C9-DF29-48A6-BDE1-A50B01FFA2EE}">
      <dsp:nvSpPr>
        <dsp:cNvPr id="0" name=""/>
        <dsp:cNvSpPr/>
      </dsp:nvSpPr>
      <dsp:spPr>
        <a:xfrm rot="5400000">
          <a:off x="1723405" y="712585"/>
          <a:ext cx="260484" cy="312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300" kern="1200"/>
        </a:p>
      </dsp:txBody>
      <dsp:txXfrm rot="-5400000">
        <a:off x="1759873" y="738634"/>
        <a:ext cx="187549" cy="182339"/>
      </dsp:txXfrm>
    </dsp:sp>
    <dsp:sp modelId="{78C23A2F-3A5F-4B0E-85E4-4992E6DEB90F}">
      <dsp:nvSpPr>
        <dsp:cNvPr id="0" name=""/>
        <dsp:cNvSpPr/>
      </dsp:nvSpPr>
      <dsp:spPr>
        <a:xfrm>
          <a:off x="1228484" y="1042532"/>
          <a:ext cx="1250326" cy="6946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Data collection</a:t>
          </a:r>
          <a:endParaRPr lang="de-A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48829" y="1062877"/>
        <a:ext cx="1209636" cy="653936"/>
      </dsp:txXfrm>
    </dsp:sp>
    <dsp:sp modelId="{443E1F4B-8BB6-4D0B-8B50-8678097348AA}">
      <dsp:nvSpPr>
        <dsp:cNvPr id="0" name=""/>
        <dsp:cNvSpPr/>
      </dsp:nvSpPr>
      <dsp:spPr>
        <a:xfrm rot="5400000">
          <a:off x="1723405" y="1754524"/>
          <a:ext cx="260484" cy="312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300" kern="1200"/>
        </a:p>
      </dsp:txBody>
      <dsp:txXfrm rot="-5400000">
        <a:off x="1759873" y="1780573"/>
        <a:ext cx="187549" cy="182339"/>
      </dsp:txXfrm>
    </dsp:sp>
    <dsp:sp modelId="{A6EC0AEA-CD32-4455-A902-2B717EF44EA3}">
      <dsp:nvSpPr>
        <dsp:cNvPr id="0" name=""/>
        <dsp:cNvSpPr/>
      </dsp:nvSpPr>
      <dsp:spPr>
        <a:xfrm>
          <a:off x="1228484" y="2084471"/>
          <a:ext cx="1250326" cy="6946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Vision</a:t>
          </a:r>
          <a:endParaRPr lang="de-A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48829" y="2104816"/>
        <a:ext cx="1209636" cy="653936"/>
      </dsp:txXfrm>
    </dsp:sp>
    <dsp:sp modelId="{CFEDE0EB-964A-4F54-A31D-157AA3E1E637}">
      <dsp:nvSpPr>
        <dsp:cNvPr id="0" name=""/>
        <dsp:cNvSpPr/>
      </dsp:nvSpPr>
      <dsp:spPr>
        <a:xfrm rot="5400000">
          <a:off x="1723405" y="2796463"/>
          <a:ext cx="260484" cy="312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300" kern="1200"/>
        </a:p>
      </dsp:txBody>
      <dsp:txXfrm rot="-5400000">
        <a:off x="1759873" y="2822512"/>
        <a:ext cx="187549" cy="182339"/>
      </dsp:txXfrm>
    </dsp:sp>
    <dsp:sp modelId="{0CB6E099-1904-4D66-B3E4-53F39323F74B}">
      <dsp:nvSpPr>
        <dsp:cNvPr id="0" name=""/>
        <dsp:cNvSpPr/>
      </dsp:nvSpPr>
      <dsp:spPr>
        <a:xfrm>
          <a:off x="1228484" y="3126411"/>
          <a:ext cx="1250326" cy="6946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Roadmap</a:t>
          </a:r>
          <a:endParaRPr lang="de-A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48829" y="3146756"/>
        <a:ext cx="1209636" cy="653936"/>
      </dsp:txXfrm>
    </dsp:sp>
    <dsp:sp modelId="{1ADEE0DE-3C39-43AD-A835-0D74F0102136}">
      <dsp:nvSpPr>
        <dsp:cNvPr id="0" name=""/>
        <dsp:cNvSpPr/>
      </dsp:nvSpPr>
      <dsp:spPr>
        <a:xfrm rot="5400000">
          <a:off x="1723405" y="3838402"/>
          <a:ext cx="260484" cy="312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300" kern="1200"/>
        </a:p>
      </dsp:txBody>
      <dsp:txXfrm rot="-5400000">
        <a:off x="1759873" y="3864451"/>
        <a:ext cx="187549" cy="182339"/>
      </dsp:txXfrm>
    </dsp:sp>
    <dsp:sp modelId="{FD89991D-B2D6-462B-916E-0A9B8E8735A8}">
      <dsp:nvSpPr>
        <dsp:cNvPr id="0" name=""/>
        <dsp:cNvSpPr/>
      </dsp:nvSpPr>
      <dsp:spPr>
        <a:xfrm>
          <a:off x="1228484" y="4168350"/>
          <a:ext cx="1250326" cy="6946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de-A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48829" y="4188695"/>
        <a:ext cx="1209636" cy="653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EDE9A-65B8-454F-916E-7174D2E94BF9}">
      <dsp:nvSpPr>
        <dsp:cNvPr id="0" name=""/>
        <dsp:cNvSpPr/>
      </dsp:nvSpPr>
      <dsp:spPr>
        <a:xfrm>
          <a:off x="4367" y="824064"/>
          <a:ext cx="1600324" cy="9601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975" lvl="0" indent="0" algn="l" defTabSz="265113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Idea</a:t>
          </a:r>
          <a:r>
            <a:rPr lang="de-DE" sz="1800" kern="1200" dirty="0"/>
            <a:t>   </a:t>
          </a:r>
          <a:endParaRPr lang="de-AT" sz="1800" kern="1200" dirty="0"/>
        </a:p>
      </dsp:txBody>
      <dsp:txXfrm>
        <a:off x="32490" y="852187"/>
        <a:ext cx="1544078" cy="903948"/>
      </dsp:txXfrm>
    </dsp:sp>
    <dsp:sp modelId="{A6E40675-E085-472B-8F72-6C134200D465}">
      <dsp:nvSpPr>
        <dsp:cNvPr id="0" name=""/>
        <dsp:cNvSpPr/>
      </dsp:nvSpPr>
      <dsp:spPr>
        <a:xfrm>
          <a:off x="1764724" y="1105721"/>
          <a:ext cx="339268" cy="3968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700" kern="1200"/>
        </a:p>
      </dsp:txBody>
      <dsp:txXfrm>
        <a:off x="1764724" y="1185097"/>
        <a:ext cx="237488" cy="238128"/>
      </dsp:txXfrm>
    </dsp:sp>
    <dsp:sp modelId="{94792AA6-4D0D-46FA-889B-C1AB5ECCFCF3}">
      <dsp:nvSpPr>
        <dsp:cNvPr id="0" name=""/>
        <dsp:cNvSpPr/>
      </dsp:nvSpPr>
      <dsp:spPr>
        <a:xfrm>
          <a:off x="2244821" y="824064"/>
          <a:ext cx="1907874" cy="9601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Data </a:t>
          </a:r>
          <a:r>
            <a:rPr lang="de-DE" sz="2000" kern="1200" dirty="0" err="1"/>
            <a:t>collection</a:t>
          </a:r>
          <a:endParaRPr lang="de-AT" sz="1800" kern="1200" dirty="0"/>
        </a:p>
      </dsp:txBody>
      <dsp:txXfrm>
        <a:off x="2272944" y="852187"/>
        <a:ext cx="1851628" cy="903948"/>
      </dsp:txXfrm>
    </dsp:sp>
    <dsp:sp modelId="{A3705BD3-810F-4FC9-B5A5-FD43AB5ABDDC}">
      <dsp:nvSpPr>
        <dsp:cNvPr id="0" name=""/>
        <dsp:cNvSpPr/>
      </dsp:nvSpPr>
      <dsp:spPr>
        <a:xfrm>
          <a:off x="4312728" y="1105721"/>
          <a:ext cx="339268" cy="3968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700" kern="1200"/>
        </a:p>
      </dsp:txBody>
      <dsp:txXfrm>
        <a:off x="4312728" y="1185097"/>
        <a:ext cx="237488" cy="238128"/>
      </dsp:txXfrm>
    </dsp:sp>
    <dsp:sp modelId="{1C3A6AF1-97C2-48C1-BF31-4F6426A6AE4E}">
      <dsp:nvSpPr>
        <dsp:cNvPr id="0" name=""/>
        <dsp:cNvSpPr/>
      </dsp:nvSpPr>
      <dsp:spPr>
        <a:xfrm>
          <a:off x="4792825" y="824064"/>
          <a:ext cx="1600324" cy="9601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Vision</a:t>
          </a:r>
          <a:endParaRPr lang="de-AT" sz="1800" kern="1200" dirty="0"/>
        </a:p>
      </dsp:txBody>
      <dsp:txXfrm>
        <a:off x="4820948" y="852187"/>
        <a:ext cx="1544078" cy="903948"/>
      </dsp:txXfrm>
    </dsp:sp>
    <dsp:sp modelId="{8946B3FD-174F-4E4F-8EA3-9118CBD24EF2}">
      <dsp:nvSpPr>
        <dsp:cNvPr id="0" name=""/>
        <dsp:cNvSpPr/>
      </dsp:nvSpPr>
      <dsp:spPr>
        <a:xfrm>
          <a:off x="6553182" y="1105721"/>
          <a:ext cx="339268" cy="3968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700" kern="1200"/>
        </a:p>
      </dsp:txBody>
      <dsp:txXfrm>
        <a:off x="6553182" y="1185097"/>
        <a:ext cx="237488" cy="238128"/>
      </dsp:txXfrm>
    </dsp:sp>
    <dsp:sp modelId="{CC691F0E-9E52-4CE7-96D1-F79D82084AC9}">
      <dsp:nvSpPr>
        <dsp:cNvPr id="0" name=""/>
        <dsp:cNvSpPr/>
      </dsp:nvSpPr>
      <dsp:spPr>
        <a:xfrm>
          <a:off x="7033279" y="824064"/>
          <a:ext cx="2121773" cy="9601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Roadmap</a:t>
          </a:r>
          <a:endParaRPr lang="de-AT" sz="2000" kern="1200" dirty="0"/>
        </a:p>
      </dsp:txBody>
      <dsp:txXfrm>
        <a:off x="7061402" y="852187"/>
        <a:ext cx="2065527" cy="903948"/>
      </dsp:txXfrm>
    </dsp:sp>
    <dsp:sp modelId="{D01A6186-082A-4A91-AED9-A6EE98FEEC57}">
      <dsp:nvSpPr>
        <dsp:cNvPr id="0" name=""/>
        <dsp:cNvSpPr/>
      </dsp:nvSpPr>
      <dsp:spPr>
        <a:xfrm>
          <a:off x="9315085" y="1105721"/>
          <a:ext cx="339268" cy="3968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700" kern="1200"/>
        </a:p>
      </dsp:txBody>
      <dsp:txXfrm>
        <a:off x="9315085" y="1185097"/>
        <a:ext cx="237488" cy="238128"/>
      </dsp:txXfrm>
    </dsp:sp>
    <dsp:sp modelId="{2AB8A6E2-89BD-4E23-98B0-BDA42AA89F26}">
      <dsp:nvSpPr>
        <dsp:cNvPr id="0" name=""/>
        <dsp:cNvSpPr/>
      </dsp:nvSpPr>
      <dsp:spPr>
        <a:xfrm>
          <a:off x="9795183" y="824064"/>
          <a:ext cx="1600324" cy="9601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…</a:t>
          </a:r>
          <a:endParaRPr lang="de-AT" sz="2000" kern="1200" dirty="0"/>
        </a:p>
      </dsp:txBody>
      <dsp:txXfrm>
        <a:off x="9823306" y="852187"/>
        <a:ext cx="1544078" cy="903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C5151-E4B1-4859-BE74-13F713A501FD}">
      <dsp:nvSpPr>
        <dsp:cNvPr id="0" name=""/>
        <dsp:cNvSpPr/>
      </dsp:nvSpPr>
      <dsp:spPr>
        <a:xfrm>
          <a:off x="985636" y="593"/>
          <a:ext cx="1736022" cy="4862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80975" lvl="0" indent="0" algn="l" defTabSz="265113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Idea</a:t>
          </a:r>
          <a:r>
            <a:rPr lang="de-DE" sz="1800" kern="1200" dirty="0"/>
            <a:t>   </a:t>
          </a:r>
          <a:endParaRPr lang="de-AT" sz="1800" kern="1200" dirty="0"/>
        </a:p>
      </dsp:txBody>
      <dsp:txXfrm>
        <a:off x="999877" y="14834"/>
        <a:ext cx="1707540" cy="457756"/>
      </dsp:txXfrm>
    </dsp:sp>
    <dsp:sp modelId="{38A5A8C9-DF29-48A6-BDE1-A50B01FFA2EE}">
      <dsp:nvSpPr>
        <dsp:cNvPr id="0" name=""/>
        <dsp:cNvSpPr/>
      </dsp:nvSpPr>
      <dsp:spPr>
        <a:xfrm rot="5400000">
          <a:off x="1762478" y="498987"/>
          <a:ext cx="182339" cy="218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/>
        </a:p>
      </dsp:txBody>
      <dsp:txXfrm rot="-5400000">
        <a:off x="1788005" y="517221"/>
        <a:ext cx="131285" cy="127637"/>
      </dsp:txXfrm>
    </dsp:sp>
    <dsp:sp modelId="{78C23A2F-3A5F-4B0E-85E4-4992E6DEB90F}">
      <dsp:nvSpPr>
        <dsp:cNvPr id="0" name=""/>
        <dsp:cNvSpPr/>
      </dsp:nvSpPr>
      <dsp:spPr>
        <a:xfrm>
          <a:off x="985636" y="729951"/>
          <a:ext cx="1736022" cy="4862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Data collection</a:t>
          </a:r>
          <a:endParaRPr lang="de-A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9877" y="744192"/>
        <a:ext cx="1707540" cy="457756"/>
      </dsp:txXfrm>
    </dsp:sp>
    <dsp:sp modelId="{443E1F4B-8BB6-4D0B-8B50-8678097348AA}">
      <dsp:nvSpPr>
        <dsp:cNvPr id="0" name=""/>
        <dsp:cNvSpPr/>
      </dsp:nvSpPr>
      <dsp:spPr>
        <a:xfrm rot="5400000">
          <a:off x="1762478" y="1228345"/>
          <a:ext cx="182339" cy="218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/>
        </a:p>
      </dsp:txBody>
      <dsp:txXfrm rot="-5400000">
        <a:off x="1788005" y="1246579"/>
        <a:ext cx="131285" cy="127637"/>
      </dsp:txXfrm>
    </dsp:sp>
    <dsp:sp modelId="{A6EC0AEA-CD32-4455-A902-2B717EF44EA3}">
      <dsp:nvSpPr>
        <dsp:cNvPr id="0" name=""/>
        <dsp:cNvSpPr/>
      </dsp:nvSpPr>
      <dsp:spPr>
        <a:xfrm>
          <a:off x="985636" y="1459308"/>
          <a:ext cx="1736022" cy="4862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Vision</a:t>
          </a:r>
          <a:endParaRPr lang="de-A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9877" y="1473549"/>
        <a:ext cx="1707540" cy="457756"/>
      </dsp:txXfrm>
    </dsp:sp>
    <dsp:sp modelId="{CFEDE0EB-964A-4F54-A31D-157AA3E1E637}">
      <dsp:nvSpPr>
        <dsp:cNvPr id="0" name=""/>
        <dsp:cNvSpPr/>
      </dsp:nvSpPr>
      <dsp:spPr>
        <a:xfrm rot="5400000">
          <a:off x="1762478" y="1957702"/>
          <a:ext cx="182339" cy="218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/>
        </a:p>
      </dsp:txBody>
      <dsp:txXfrm rot="-5400000">
        <a:off x="1788005" y="1975936"/>
        <a:ext cx="131285" cy="127637"/>
      </dsp:txXfrm>
    </dsp:sp>
    <dsp:sp modelId="{0CB6E099-1904-4D66-B3E4-53F39323F74B}">
      <dsp:nvSpPr>
        <dsp:cNvPr id="0" name=""/>
        <dsp:cNvSpPr/>
      </dsp:nvSpPr>
      <dsp:spPr>
        <a:xfrm>
          <a:off x="985636" y="2188665"/>
          <a:ext cx="1736022" cy="4862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Roadmap</a:t>
          </a:r>
          <a:endParaRPr lang="de-A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9877" y="2202906"/>
        <a:ext cx="1707540" cy="457756"/>
      </dsp:txXfrm>
    </dsp:sp>
    <dsp:sp modelId="{1ADEE0DE-3C39-43AD-A835-0D74F0102136}">
      <dsp:nvSpPr>
        <dsp:cNvPr id="0" name=""/>
        <dsp:cNvSpPr/>
      </dsp:nvSpPr>
      <dsp:spPr>
        <a:xfrm rot="5400000">
          <a:off x="1762478" y="2687060"/>
          <a:ext cx="182339" cy="218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/>
        </a:p>
      </dsp:txBody>
      <dsp:txXfrm rot="-5400000">
        <a:off x="1788005" y="2705294"/>
        <a:ext cx="131285" cy="127637"/>
      </dsp:txXfrm>
    </dsp:sp>
    <dsp:sp modelId="{FD89991D-B2D6-462B-916E-0A9B8E8735A8}">
      <dsp:nvSpPr>
        <dsp:cNvPr id="0" name=""/>
        <dsp:cNvSpPr/>
      </dsp:nvSpPr>
      <dsp:spPr>
        <a:xfrm>
          <a:off x="985636" y="2918023"/>
          <a:ext cx="1736022" cy="4862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de-A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9877" y="2932264"/>
        <a:ext cx="1707540" cy="457756"/>
      </dsp:txXfrm>
    </dsp:sp>
    <dsp:sp modelId="{5BC6BFF9-10DC-4C4F-B0FC-C161A601569E}">
      <dsp:nvSpPr>
        <dsp:cNvPr id="0" name=""/>
        <dsp:cNvSpPr/>
      </dsp:nvSpPr>
      <dsp:spPr>
        <a:xfrm rot="5400000">
          <a:off x="1762478" y="3416417"/>
          <a:ext cx="182339" cy="218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/>
        </a:p>
      </dsp:txBody>
      <dsp:txXfrm rot="-5400000">
        <a:off x="1788005" y="3434651"/>
        <a:ext cx="131285" cy="127637"/>
      </dsp:txXfrm>
    </dsp:sp>
    <dsp:sp modelId="{0ACB5F8D-975F-4BF0-B3C7-31F72D08C318}">
      <dsp:nvSpPr>
        <dsp:cNvPr id="0" name=""/>
        <dsp:cNvSpPr/>
      </dsp:nvSpPr>
      <dsp:spPr>
        <a:xfrm>
          <a:off x="985636" y="3647380"/>
          <a:ext cx="1736022" cy="4862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GHG Balance</a:t>
          </a:r>
          <a:endParaRPr lang="de-A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9877" y="3661621"/>
        <a:ext cx="1707540" cy="457756"/>
      </dsp:txXfrm>
    </dsp:sp>
    <dsp:sp modelId="{23C9BD39-0FED-40B2-98CB-79DDF6369845}">
      <dsp:nvSpPr>
        <dsp:cNvPr id="0" name=""/>
        <dsp:cNvSpPr/>
      </dsp:nvSpPr>
      <dsp:spPr>
        <a:xfrm rot="5400000">
          <a:off x="1762478" y="4145774"/>
          <a:ext cx="182339" cy="218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/>
        </a:p>
      </dsp:txBody>
      <dsp:txXfrm rot="-5400000">
        <a:off x="1788005" y="4164008"/>
        <a:ext cx="131285" cy="127637"/>
      </dsp:txXfrm>
    </dsp:sp>
    <dsp:sp modelId="{E47E711D-1178-40D1-B364-14905B29FF10}">
      <dsp:nvSpPr>
        <dsp:cNvPr id="0" name=""/>
        <dsp:cNvSpPr/>
      </dsp:nvSpPr>
      <dsp:spPr>
        <a:xfrm>
          <a:off x="985636" y="4376738"/>
          <a:ext cx="1736022" cy="4862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(Re)Evaluation</a:t>
          </a:r>
          <a:endParaRPr lang="de-A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9877" y="4390979"/>
        <a:ext cx="1707540" cy="457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3947-6110-4956-8DB9-642C68B409F4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A116C-BBB6-4A5B-84A1-BCC0075584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262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CE761-FA22-481E-8F39-5212D4BF1154}" type="datetimeFigureOut">
              <a:rPr lang="de-AT" smtClean="0"/>
              <a:t>12.06.2023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572E1-D662-4BDC-A050-F34405F7C1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175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1E9E6-75CB-4672-BE0E-F0BBE8DEA072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105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rgbClr val="E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B4EF25C-93EB-4559-B41F-4528B55AC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0524" cy="4996046"/>
          </a:xfrm>
          <a:prstGeom prst="rect">
            <a:avLst/>
          </a:prstGeom>
        </p:spPr>
      </p:pic>
      <p:grpSp>
        <p:nvGrpSpPr>
          <p:cNvPr id="8" name="Gruppieren 7"/>
          <p:cNvGrpSpPr/>
          <p:nvPr userDrawn="1"/>
        </p:nvGrpSpPr>
        <p:grpSpPr>
          <a:xfrm>
            <a:off x="0" y="100324"/>
            <a:ext cx="12200524" cy="654061"/>
            <a:chOff x="0" y="104031"/>
            <a:chExt cx="12200524" cy="654061"/>
          </a:xfrm>
        </p:grpSpPr>
        <p:grpSp>
          <p:nvGrpSpPr>
            <p:cNvPr id="9" name="Gruppieren 8"/>
            <p:cNvGrpSpPr/>
            <p:nvPr userDrawn="1"/>
          </p:nvGrpSpPr>
          <p:grpSpPr>
            <a:xfrm>
              <a:off x="102657" y="104031"/>
              <a:ext cx="11898856" cy="592553"/>
              <a:chOff x="12060" y="97453"/>
              <a:chExt cx="11898856" cy="592553"/>
            </a:xfrm>
          </p:grpSpPr>
          <p:pic>
            <p:nvPicPr>
              <p:cNvPr id="11" name="Grafik 10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60" y="97453"/>
                <a:ext cx="1471086" cy="553738"/>
              </a:xfrm>
              <a:prstGeom prst="rect">
                <a:avLst/>
              </a:prstGeom>
            </p:spPr>
          </p:pic>
          <p:pic>
            <p:nvPicPr>
              <p:cNvPr id="12" name="Grafik 11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6684" y="150464"/>
                <a:ext cx="1114232" cy="539542"/>
              </a:xfrm>
              <a:prstGeom prst="rect">
                <a:avLst/>
              </a:prstGeom>
            </p:spPr>
          </p:pic>
        </p:grpSp>
        <p:cxnSp>
          <p:nvCxnSpPr>
            <p:cNvPr id="10" name="Gerader Verbinder 9"/>
            <p:cNvCxnSpPr/>
            <p:nvPr userDrawn="1"/>
          </p:nvCxnSpPr>
          <p:spPr>
            <a:xfrm>
              <a:off x="0" y="758092"/>
              <a:ext cx="12200524" cy="0"/>
            </a:xfrm>
            <a:prstGeom prst="line">
              <a:avLst/>
            </a:prstGeom>
            <a:ln w="28575">
              <a:solidFill>
                <a:srgbClr val="A5A5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58A0-ABDA-4D4F-9CBC-228D32B8CD59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Morgen Telco - 07.02.2023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8013-E44C-49C1-A902-D251D8CCF800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Untertitel 2"/>
          <p:cNvSpPr>
            <a:spLocks noGrp="1"/>
          </p:cNvSpPr>
          <p:nvPr>
            <p:ph type="subTitle" idx="4294967295"/>
          </p:nvPr>
        </p:nvSpPr>
        <p:spPr>
          <a:xfrm>
            <a:off x="2192738" y="5058554"/>
            <a:ext cx="7815047" cy="11695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kumimoji="0" lang="de-DE" sz="2800" b="1" i="0" u="none" strike="noStrike" kern="1200" cap="none" spc="0" normalizeH="0" baseline="0" dirty="0" smtClean="0">
                <a:ln>
                  <a:noFill/>
                </a:ln>
                <a:solidFill>
                  <a:srgbClr val="6EA0B0">
                    <a:lumMod val="50000"/>
                  </a:srgbClr>
                </a:solidFill>
                <a:effectLst/>
                <a:uLnTx/>
                <a:uFillTx/>
                <a:latin typeface="Arial,Bold"/>
                <a:ea typeface="+mn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-16148" y="6424972"/>
            <a:ext cx="12208148" cy="230832"/>
          </a:xfrm>
          <a:prstGeom prst="rect">
            <a:avLst/>
          </a:prstGeom>
          <a:solidFill>
            <a:srgbClr val="A5A518"/>
          </a:solidFill>
        </p:spPr>
        <p:txBody>
          <a:bodyPr wrap="square" anchor="ctr" anchorCtr="1">
            <a:spAutoFit/>
          </a:bodyPr>
          <a:lstStyle/>
          <a:p>
            <a:r>
              <a:rPr lang="de-AT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Altenberger Straße 69, A-4040 Linz | Tel.:+43-732-2468-5656          | email: office@energieinstitut-linz.at | www.energieinstitut-linz.at</a:t>
            </a:r>
            <a:endParaRPr lang="de-AT" sz="9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1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38A0-E4A1-4036-8DAD-D2C333A917A5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Morgen Telco - 07.02.2023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8013-E44C-49C1-A902-D251D8CCF8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49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940713"/>
            <a:ext cx="2628900" cy="523624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940713"/>
            <a:ext cx="7734300" cy="523624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BA4-C595-40A9-8148-BE226EEC7902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Morgen Telco - 07.02.2023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8013-E44C-49C1-A902-D251D8CCF8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174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kt Un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55232" y="1124744"/>
            <a:ext cx="10972800" cy="504056"/>
          </a:xfrm>
        </p:spPr>
        <p:txBody>
          <a:bodyPr>
            <a:noAutofit/>
          </a:bodyPr>
          <a:lstStyle>
            <a:lvl1pPr algn="l">
              <a:defRPr sz="3200" b="1" cap="none" spc="150" baseline="0">
                <a:solidFill>
                  <a:srgbClr val="849439"/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de-DE" dirty="0"/>
              <a:t>HEADLINE</a:t>
            </a:r>
            <a:endParaRPr lang="de-A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0843" y="1628601"/>
            <a:ext cx="5842000" cy="5042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Subheadline</a:t>
            </a:r>
            <a:endParaRPr lang="de-AT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854399" y="2349500"/>
            <a:ext cx="10972800" cy="38877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D07FA6D-EF28-4191-8795-460FFE75B15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879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26715"/>
            <a:ext cx="10515600" cy="68632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56862"/>
            <a:ext cx="10515600" cy="4520101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A5B3-FDD3-4012-BAB4-2FDDDEB91007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Morgen Telco - 07.02.2023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8013-E44C-49C1-A902-D251D8CCF8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05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C9DF-E9B8-4512-A5FF-E7CB3416A0F0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Morgen Telco - 07.02.2023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8013-E44C-49C1-A902-D251D8CCF8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18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7D1E-467A-4B13-AFEA-23150C710560}" type="datetime1">
              <a:rPr lang="de-DE" smtClean="0"/>
              <a:t>12.06.2023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Morgen Telco - 07.02.2023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8013-E44C-49C1-A902-D251D8CCF8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69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815724"/>
            <a:ext cx="10515600" cy="874964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5A6-9643-4E64-B6C4-A793B2CC1B9D}" type="datetime1">
              <a:rPr lang="de-DE" smtClean="0"/>
              <a:t>12.06.2023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Morgen Telco - 07.02.2023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8013-E44C-49C1-A902-D251D8CCF8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2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2741-93A7-44D6-BF4F-7A5845C21F1A}" type="datetime1">
              <a:rPr lang="de-DE" smtClean="0"/>
              <a:t>12.06.2023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Morgen Telco - 07.02.2023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8013-E44C-49C1-A902-D251D8CCF8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57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4782-91C9-4860-857C-048DBC71CCED}" type="datetime1">
              <a:rPr lang="de-DE" smtClean="0"/>
              <a:t>12.06.2023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Morgen Telco - 07.02.2023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8013-E44C-49C1-A902-D251D8CCF8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80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3798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387964"/>
            <a:ext cx="3932237" cy="34810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E0FB-E7B9-47DD-9D50-5D102EEA5892}" type="datetime1">
              <a:rPr lang="de-DE" smtClean="0"/>
              <a:t>12.06.2023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Morgen Telco - 07.02.2023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8013-E44C-49C1-A902-D251D8CCF8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01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3929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550986"/>
            <a:ext cx="3932237" cy="3318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1DEC-9EFE-4701-A756-835D1793D957}" type="datetime1">
              <a:rPr lang="de-DE" smtClean="0"/>
              <a:t>12.06.2023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Morgen Telco - 07.02.2023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8013-E44C-49C1-A902-D251D8CCF8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37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848780"/>
            <a:ext cx="10515600" cy="684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688123"/>
            <a:ext cx="10515600" cy="44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CA878-2A0A-4440-88B2-A73F8ADFBA1A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Morgen Telco - 07.02.2023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B8013-E44C-49C1-A902-D251D8CCF800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0" y="113667"/>
            <a:ext cx="12200524" cy="644425"/>
            <a:chOff x="0" y="113667"/>
            <a:chExt cx="12200524" cy="644425"/>
          </a:xfrm>
        </p:grpSpPr>
        <p:grpSp>
          <p:nvGrpSpPr>
            <p:cNvPr id="8" name="Gruppieren 7"/>
            <p:cNvGrpSpPr/>
            <p:nvPr userDrawn="1"/>
          </p:nvGrpSpPr>
          <p:grpSpPr>
            <a:xfrm>
              <a:off x="102657" y="113667"/>
              <a:ext cx="11898856" cy="582917"/>
              <a:chOff x="12060" y="107089"/>
              <a:chExt cx="11898856" cy="582917"/>
            </a:xfrm>
          </p:grpSpPr>
          <p:pic>
            <p:nvPicPr>
              <p:cNvPr id="10" name="Grafik 9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60" y="107089"/>
                <a:ext cx="1471086" cy="553738"/>
              </a:xfrm>
              <a:prstGeom prst="rect">
                <a:avLst/>
              </a:prstGeom>
            </p:spPr>
          </p:pic>
          <p:pic>
            <p:nvPicPr>
              <p:cNvPr id="11" name="Grafik 10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6684" y="150464"/>
                <a:ext cx="1114232" cy="539542"/>
              </a:xfrm>
              <a:prstGeom prst="rect">
                <a:avLst/>
              </a:prstGeom>
            </p:spPr>
          </p:pic>
        </p:grpSp>
        <p:cxnSp>
          <p:nvCxnSpPr>
            <p:cNvPr id="9" name="Gerader Verbinder 8"/>
            <p:cNvCxnSpPr/>
            <p:nvPr userDrawn="1"/>
          </p:nvCxnSpPr>
          <p:spPr>
            <a:xfrm>
              <a:off x="0" y="758092"/>
              <a:ext cx="12200524" cy="0"/>
            </a:xfrm>
            <a:prstGeom prst="line">
              <a:avLst/>
            </a:prstGeom>
            <a:ln w="28575">
              <a:solidFill>
                <a:srgbClr val="A5A5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hteck 11"/>
          <p:cNvSpPr/>
          <p:nvPr userDrawn="1"/>
        </p:nvSpPr>
        <p:spPr>
          <a:xfrm>
            <a:off x="-16148" y="6424972"/>
            <a:ext cx="12208148" cy="230832"/>
          </a:xfrm>
          <a:prstGeom prst="rect">
            <a:avLst/>
          </a:prstGeom>
          <a:solidFill>
            <a:srgbClr val="A5A518"/>
          </a:solidFill>
        </p:spPr>
        <p:txBody>
          <a:bodyPr wrap="square" anchor="ctr" anchorCtr="1">
            <a:spAutoFit/>
          </a:bodyPr>
          <a:lstStyle/>
          <a:p>
            <a:endParaRPr lang="de-AT" sz="9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5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A5A51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5A51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5A518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5A518"/>
        </a:buClr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5A518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5A51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rienhaus-oesterreich.net/oesterreich-urlaub/oesterreich-info/oesterreich-karte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hyperlink" Target="mailto:moser@energieinstitut-linz.at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svg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oser@energieinstitut-linz.at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knoebl@energieinstitut-linz.at" TargetMode="External"/><Relationship Id="rId4" Type="http://schemas.openxmlformats.org/officeDocument/2006/relationships/hyperlink" Target="mailto:rusch@energieinstitut-linz.a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iea.blob.core.windows.net/assets/ca7594aa-1de1-4a3a-a531-121238ef5efb/TechnologyRoadmapAguidetodevelopmentandimplementation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4294967295"/>
          </p:nvPr>
        </p:nvSpPr>
        <p:spPr>
          <a:xfrm>
            <a:off x="838200" y="5188226"/>
            <a:ext cx="10515600" cy="116287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de-DE" b="1" dirty="0"/>
              <a:t>JKU Roadmap – CO2 neutral university</a:t>
            </a:r>
          </a:p>
          <a:p>
            <a:pPr marL="0" indent="0" algn="ctr">
              <a:buNone/>
            </a:pPr>
            <a:r>
              <a:rPr lang="de-DE" b="1" dirty="0"/>
              <a:t>LIT Breakfast Briefing – 13 June 2023</a:t>
            </a:r>
          </a:p>
          <a:p>
            <a:pPr marL="0" indent="0" algn="ctr">
              <a:buNone/>
            </a:pPr>
            <a:r>
              <a:rPr lang="de-DE" sz="1600" b="1" dirty="0"/>
              <a:t>Melanie </a:t>
            </a:r>
            <a:r>
              <a:rPr lang="de-DE" sz="1600" b="1" dirty="0" err="1"/>
              <a:t>Knöbl</a:t>
            </a:r>
            <a:r>
              <a:rPr lang="de-DE" sz="1600" b="1" dirty="0"/>
              <a:t>, Simon Moser, Katharina Rusch</a:t>
            </a:r>
          </a:p>
        </p:txBody>
      </p:sp>
    </p:spTree>
    <p:extLst>
      <p:ext uri="{BB962C8B-B14F-4D97-AF65-F5344CB8AC3E}">
        <p14:creationId xmlns:p14="http://schemas.microsoft.com/office/powerpoint/2010/main" val="2465723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225AD-7C17-7C30-7C87-90A0D27F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AT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Comparison with other universities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C8033-5C65-0D37-A1AD-48592EDF3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346" y="1752185"/>
            <a:ext cx="7645729" cy="4308251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F85EB3-AE40-FB72-35B1-7CD34AE173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D07FA6D-EF28-4191-8795-460FFE75B155}" type="slidenum">
              <a:rPr lang="de-AT" smtClean="0"/>
              <a:pPr/>
              <a:t>10</a:t>
            </a:fld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74C03D-2270-91CD-2F18-6C4263FB0857}"/>
              </a:ext>
            </a:extLst>
          </p:cNvPr>
          <p:cNvSpPr txBox="1">
            <a:spLocks/>
          </p:cNvSpPr>
          <p:nvPr/>
        </p:nvSpPr>
        <p:spPr>
          <a:xfrm>
            <a:off x="264765" y="1697096"/>
            <a:ext cx="3598581" cy="4418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5A51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AT" sz="1800" dirty="0">
                <a:ea typeface="Calibri" panose="020F0502020204030204" pitchFamily="34" charset="0"/>
              </a:rPr>
              <a:t>Unis in Austria, Germany and Switzerland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AT" sz="1800" dirty="0">
                <a:ea typeface="Calibri" panose="020F0502020204030204" pitchFamily="34" charset="0"/>
              </a:rPr>
              <a:t>Do </a:t>
            </a:r>
            <a:r>
              <a:rPr lang="de-AT" sz="1800" dirty="0" err="1">
                <a:ea typeface="Calibri" panose="020F0502020204030204" pitchFamily="34" charset="0"/>
              </a:rPr>
              <a:t>they</a:t>
            </a:r>
            <a:r>
              <a:rPr lang="de-AT" sz="1800" dirty="0">
                <a:ea typeface="Calibri" panose="020F0502020204030204" pitchFamily="34" charset="0"/>
              </a:rPr>
              <a:t> </a:t>
            </a:r>
            <a:r>
              <a:rPr lang="de-AT" sz="1800" dirty="0" err="1">
                <a:ea typeface="Calibri" panose="020F0502020204030204" pitchFamily="34" charset="0"/>
              </a:rPr>
              <a:t>already</a:t>
            </a:r>
            <a:r>
              <a:rPr lang="de-AT" sz="1800" dirty="0">
                <a:ea typeface="Calibri" panose="020F0502020204030204" pitchFamily="34" charset="0"/>
              </a:rPr>
              <a:t> </a:t>
            </a:r>
            <a:r>
              <a:rPr lang="de-AT" sz="1800" dirty="0" err="1">
                <a:ea typeface="Calibri" panose="020F0502020204030204" pitchFamily="34" charset="0"/>
              </a:rPr>
              <a:t>have</a:t>
            </a:r>
            <a:r>
              <a:rPr lang="de-AT" sz="1800" dirty="0">
                <a:ea typeface="Calibri" panose="020F0502020204030204" pitchFamily="34" charset="0"/>
              </a:rPr>
              <a:t> a </a:t>
            </a:r>
            <a:r>
              <a:rPr lang="de-AT" sz="1800" dirty="0" err="1">
                <a:ea typeface="Calibri" panose="020F0502020204030204" pitchFamily="34" charset="0"/>
              </a:rPr>
              <a:t>roadmap</a:t>
            </a:r>
            <a:r>
              <a:rPr lang="de-AT" sz="1800" dirty="0">
                <a:ea typeface="Calibri" panose="020F0502020204030204" pitchFamily="34" charset="0"/>
              </a:rPr>
              <a:t>?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AT" sz="1800" dirty="0" err="1">
                <a:ea typeface="Calibri" panose="020F0502020204030204" pitchFamily="34" charset="0"/>
              </a:rPr>
              <a:t>If</a:t>
            </a:r>
            <a:r>
              <a:rPr lang="de-AT" sz="1800" dirty="0">
                <a:ea typeface="Calibri" panose="020F0502020204030204" pitchFamily="34" charset="0"/>
              </a:rPr>
              <a:t> </a:t>
            </a:r>
            <a:r>
              <a:rPr lang="de-AT" sz="1800" dirty="0" err="1">
                <a:ea typeface="Calibri" panose="020F0502020204030204" pitchFamily="34" charset="0"/>
              </a:rPr>
              <a:t>yes</a:t>
            </a:r>
            <a:r>
              <a:rPr lang="de-AT" sz="1800" dirty="0">
                <a:ea typeface="Calibri" panose="020F0502020204030204" pitchFamily="34" charset="0"/>
              </a:rPr>
              <a:t>, </a:t>
            </a:r>
            <a:r>
              <a:rPr lang="de-AT" sz="1800" dirty="0" err="1">
                <a:ea typeface="Calibri" panose="020F0502020204030204" pitchFamily="34" charset="0"/>
              </a:rPr>
              <a:t>how</a:t>
            </a:r>
            <a:r>
              <a:rPr lang="de-AT" sz="1800" dirty="0">
                <a:ea typeface="Calibri" panose="020F0502020204030204" pitchFamily="34" charset="0"/>
              </a:rPr>
              <a:t> </a:t>
            </a:r>
            <a:r>
              <a:rPr lang="de-AT" sz="1800" dirty="0" err="1">
                <a:ea typeface="Calibri" panose="020F0502020204030204" pitchFamily="34" charset="0"/>
              </a:rPr>
              <a:t>is</a:t>
            </a:r>
            <a:r>
              <a:rPr lang="de-AT" sz="1800" dirty="0">
                <a:ea typeface="Calibri" panose="020F0502020204030204" pitchFamily="34" charset="0"/>
              </a:rPr>
              <a:t> </a:t>
            </a:r>
            <a:r>
              <a:rPr lang="de-AT" sz="1800" dirty="0" err="1">
                <a:ea typeface="Calibri" panose="020F0502020204030204" pitchFamily="34" charset="0"/>
              </a:rPr>
              <a:t>it</a:t>
            </a:r>
            <a:r>
              <a:rPr lang="de-AT" sz="1800" dirty="0">
                <a:ea typeface="Calibri" panose="020F0502020204030204" pitchFamily="34" charset="0"/>
              </a:rPr>
              <a:t> </a:t>
            </a:r>
            <a:r>
              <a:rPr lang="de-AT" sz="1800" dirty="0" err="1">
                <a:ea typeface="Calibri" panose="020F0502020204030204" pitchFamily="34" charset="0"/>
              </a:rPr>
              <a:t>specified</a:t>
            </a:r>
            <a:r>
              <a:rPr lang="de-AT" sz="1800" dirty="0">
                <a:ea typeface="Calibri" panose="020F0502020204030204" pitchFamily="34" charset="0"/>
              </a:rPr>
              <a:t>? </a:t>
            </a:r>
            <a:r>
              <a:rPr lang="de-AT" sz="1800" dirty="0"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AT" sz="1800" dirty="0">
                <a:ea typeface="Calibri" panose="020F0502020204030204" pitchFamily="34" charset="0"/>
              </a:rPr>
              <a:t>Copy/Paste of actions allowed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6E5F4-0867-95D2-D25D-C7DA4198D728}"/>
              </a:ext>
            </a:extLst>
          </p:cNvPr>
          <p:cNvSpPr txBox="1"/>
          <p:nvPr/>
        </p:nvSpPr>
        <p:spPr>
          <a:xfrm>
            <a:off x="3942859" y="5979940"/>
            <a:ext cx="61225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Source: </a:t>
            </a:r>
            <a:r>
              <a:rPr lang="de-DE" sz="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Österreich Karte | Ferienhaus Österreich (ferienhaus-oesterreich.net)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265789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225AD-7C17-7C30-7C87-90A0D27F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AT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Comparison with other universities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E078DF-FFFC-EA83-7DFF-2DF7EDDC5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4399" y="1818861"/>
            <a:ext cx="2236671" cy="4418427"/>
          </a:xfrm>
        </p:spPr>
        <p:txBody>
          <a:bodyPr/>
          <a:lstStyle/>
          <a:p>
            <a:pPr marL="0" indent="0"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de-DE" dirty="0"/>
              <a:t>Key facts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F85EB3-AE40-FB72-35B1-7CD34AE173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D07FA6D-EF28-4191-8795-460FFE75B155}" type="slidenum">
              <a:rPr lang="de-AT" smtClean="0"/>
              <a:pPr/>
              <a:t>11</a:t>
            </a:fld>
            <a:endParaRPr lang="de-AT"/>
          </a:p>
        </p:txBody>
      </p:sp>
      <p:pic>
        <p:nvPicPr>
          <p:cNvPr id="6" name="Graphic 5" descr="Highway scene">
            <a:extLst>
              <a:ext uri="{FF2B5EF4-FFF2-40B4-BE49-F238E27FC236}">
                <a16:creationId xmlns:a16="http://schemas.microsoft.com/office/drawing/2014/main" id="{9B5460B6-5F09-A8AB-6A44-9EDF51A85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5730" y="2483842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12630F-BBD5-86AB-7F86-7B6C7BFBE693}"/>
              </a:ext>
            </a:extLst>
          </p:cNvPr>
          <p:cNvSpPr txBox="1"/>
          <p:nvPr/>
        </p:nvSpPr>
        <p:spPr>
          <a:xfrm>
            <a:off x="2904178" y="2617876"/>
            <a:ext cx="1283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Complete</a:t>
            </a:r>
          </a:p>
          <a:p>
            <a:r>
              <a:rPr lang="de-DE" b="1" dirty="0"/>
              <a:t>roadmap: </a:t>
            </a:r>
            <a:r>
              <a:rPr lang="de-DE" dirty="0"/>
              <a:t>3</a:t>
            </a:r>
            <a:endParaRPr lang="de-AT" dirty="0"/>
          </a:p>
        </p:txBody>
      </p:sp>
      <p:pic>
        <p:nvPicPr>
          <p:cNvPr id="8" name="Graphic 7" descr="Thought bubble">
            <a:extLst>
              <a:ext uri="{FF2B5EF4-FFF2-40B4-BE49-F238E27FC236}">
                <a16:creationId xmlns:a16="http://schemas.microsoft.com/office/drawing/2014/main" id="{64A6F4B7-FAA8-18A7-FB82-0895AB181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8490" y="4198182"/>
            <a:ext cx="629093" cy="6290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A470E6-9B34-BD99-CEB0-38D34CBC67FD}"/>
              </a:ext>
            </a:extLst>
          </p:cNvPr>
          <p:cNvSpPr txBox="1"/>
          <p:nvPr/>
        </p:nvSpPr>
        <p:spPr>
          <a:xfrm>
            <a:off x="2890001" y="3978930"/>
            <a:ext cx="2122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Aim for becoming climate neutral:</a:t>
            </a:r>
          </a:p>
          <a:p>
            <a:r>
              <a:rPr lang="de-DE" dirty="0"/>
              <a:t>2030: 5</a:t>
            </a:r>
          </a:p>
          <a:p>
            <a:r>
              <a:rPr lang="de-DE" dirty="0"/>
              <a:t>2025: 1</a:t>
            </a:r>
          </a:p>
          <a:p>
            <a:r>
              <a:rPr lang="de-DE" dirty="0"/>
              <a:t>2035: 1</a:t>
            </a:r>
          </a:p>
          <a:p>
            <a:r>
              <a:rPr lang="de-DE" dirty="0"/>
              <a:t>Already achieved: 1</a:t>
            </a:r>
            <a:endParaRPr lang="de-AT" dirty="0"/>
          </a:p>
        </p:txBody>
      </p:sp>
      <p:pic>
        <p:nvPicPr>
          <p:cNvPr id="10" name="Graphic 9" descr="Court">
            <a:extLst>
              <a:ext uri="{FF2B5EF4-FFF2-40B4-BE49-F238E27FC236}">
                <a16:creationId xmlns:a16="http://schemas.microsoft.com/office/drawing/2014/main" id="{6530ADCD-DC0C-7B36-7FFB-DCEA731224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1398" y="4566645"/>
            <a:ext cx="914400" cy="914400"/>
          </a:xfrm>
          <a:prstGeom prst="rect">
            <a:avLst/>
          </a:prstGeom>
        </p:spPr>
      </p:pic>
      <p:pic>
        <p:nvPicPr>
          <p:cNvPr id="11" name="Graphic 10" descr="Battery charging">
            <a:extLst>
              <a:ext uri="{FF2B5EF4-FFF2-40B4-BE49-F238E27FC236}">
                <a16:creationId xmlns:a16="http://schemas.microsoft.com/office/drawing/2014/main" id="{DD00058E-3336-7170-8506-6AD12CF7AC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94182" y="2575068"/>
            <a:ext cx="914400" cy="914400"/>
          </a:xfrm>
          <a:prstGeom prst="rect">
            <a:avLst/>
          </a:prstGeom>
        </p:spPr>
      </p:pic>
      <p:pic>
        <p:nvPicPr>
          <p:cNvPr id="12" name="Graphic 11" descr="Cycling">
            <a:extLst>
              <a:ext uri="{FF2B5EF4-FFF2-40B4-BE49-F238E27FC236}">
                <a16:creationId xmlns:a16="http://schemas.microsoft.com/office/drawing/2014/main" id="{D1925AA9-E3AD-BF08-4FB6-CA01949D2E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83612" y="3753242"/>
            <a:ext cx="778299" cy="778299"/>
          </a:xfrm>
          <a:prstGeom prst="rect">
            <a:avLst/>
          </a:prstGeom>
        </p:spPr>
      </p:pic>
      <p:pic>
        <p:nvPicPr>
          <p:cNvPr id="13" name="Graphic 12" descr="End">
            <a:extLst>
              <a:ext uri="{FF2B5EF4-FFF2-40B4-BE49-F238E27FC236}">
                <a16:creationId xmlns:a16="http://schemas.microsoft.com/office/drawing/2014/main" id="{524B2E19-9559-8084-4AF4-24D1B382E5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83781" y="4354048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58A025-EBB4-A416-E35D-F4FADC1CACFA}"/>
              </a:ext>
            </a:extLst>
          </p:cNvPr>
          <p:cNvSpPr txBox="1"/>
          <p:nvPr/>
        </p:nvSpPr>
        <p:spPr>
          <a:xfrm>
            <a:off x="6837412" y="2026833"/>
            <a:ext cx="409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Percentage share of actions by area:</a:t>
            </a:r>
          </a:p>
        </p:txBody>
      </p:sp>
      <p:pic>
        <p:nvPicPr>
          <p:cNvPr id="15" name="Graphic 14" descr="Car">
            <a:extLst>
              <a:ext uri="{FF2B5EF4-FFF2-40B4-BE49-F238E27FC236}">
                <a16:creationId xmlns:a16="http://schemas.microsoft.com/office/drawing/2014/main" id="{4F1DAD0A-326B-17D0-A913-D52215E212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39081" y="3532863"/>
            <a:ext cx="778299" cy="778299"/>
          </a:xfrm>
          <a:prstGeom prst="rect">
            <a:avLst/>
          </a:prstGeom>
        </p:spPr>
      </p:pic>
      <p:pic>
        <p:nvPicPr>
          <p:cNvPr id="16" name="Graphic 15" descr="Pasta">
            <a:extLst>
              <a:ext uri="{FF2B5EF4-FFF2-40B4-BE49-F238E27FC236}">
                <a16:creationId xmlns:a16="http://schemas.microsoft.com/office/drawing/2014/main" id="{37A76862-0E8D-0C0E-3359-4027EF69D3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905202" y="3207999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610252-12D7-993F-A9DD-DFA384399193}"/>
              </a:ext>
            </a:extLst>
          </p:cNvPr>
          <p:cNvSpPr txBox="1"/>
          <p:nvPr/>
        </p:nvSpPr>
        <p:spPr>
          <a:xfrm>
            <a:off x="10309922" y="3532863"/>
            <a:ext cx="858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6,9%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35,6%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44AB78-0865-363E-3A7E-7FF00F38DA22}"/>
              </a:ext>
            </a:extLst>
          </p:cNvPr>
          <p:cNvSpPr txBox="1"/>
          <p:nvPr/>
        </p:nvSpPr>
        <p:spPr>
          <a:xfrm>
            <a:off x="7610795" y="2669032"/>
            <a:ext cx="91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24,8%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32,7%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37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7" descr="Car">
            <a:extLst>
              <a:ext uri="{FF2B5EF4-FFF2-40B4-BE49-F238E27FC236}">
                <a16:creationId xmlns:a16="http://schemas.microsoft.com/office/drawing/2014/main" id="{2E4158F6-5B88-0B31-58F1-334D521E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9101" y="1124744"/>
            <a:ext cx="4432919" cy="4432919"/>
          </a:xfrm>
          <a:prstGeom prst="rect">
            <a:avLst/>
          </a:prstGeom>
        </p:spPr>
      </p:pic>
      <p:pic>
        <p:nvPicPr>
          <p:cNvPr id="8" name="Graphic 6" descr="Cycling">
            <a:extLst>
              <a:ext uri="{FF2B5EF4-FFF2-40B4-BE49-F238E27FC236}">
                <a16:creationId xmlns:a16="http://schemas.microsoft.com/office/drawing/2014/main" id="{B2DC9B1A-78DD-A572-CFAD-F21598AE1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2374" y="2065489"/>
            <a:ext cx="4432919" cy="4432919"/>
          </a:xfrm>
          <a:prstGeom prst="rect">
            <a:avLst/>
          </a:prstGeom>
        </p:spPr>
      </p:pic>
      <p:pic>
        <p:nvPicPr>
          <p:cNvPr id="21" name="Graphic 20" descr="Battery charging">
            <a:extLst>
              <a:ext uri="{FF2B5EF4-FFF2-40B4-BE49-F238E27FC236}">
                <a16:creationId xmlns:a16="http://schemas.microsoft.com/office/drawing/2014/main" id="{2E394F5E-391D-B872-B75B-EA702F30F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9172" y="2284742"/>
            <a:ext cx="2346893" cy="234689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3225AD-7C17-7C30-7C87-90A0D27F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AT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Comparison with other universities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E078DF-FFFC-EA83-7DFF-2DF7EDDC5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159" y="2664220"/>
            <a:ext cx="3061554" cy="211999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1800" dirty="0"/>
              <a:t>Energy</a:t>
            </a:r>
          </a:p>
          <a:p>
            <a:pPr lvl="1">
              <a:lnSpc>
                <a:spcPct val="100000"/>
              </a:lnSpc>
            </a:pPr>
            <a:r>
              <a:rPr lang="de-DE" sz="1800" dirty="0"/>
              <a:t>Energy monitoring</a:t>
            </a:r>
          </a:p>
          <a:p>
            <a:pPr lvl="1">
              <a:lnSpc>
                <a:spcPct val="100000"/>
              </a:lnSpc>
            </a:pPr>
            <a:r>
              <a:rPr lang="de-DE" sz="1800" dirty="0"/>
              <a:t>Use of smart meters</a:t>
            </a:r>
          </a:p>
          <a:p>
            <a:pPr lvl="1">
              <a:lnSpc>
                <a:spcPct val="100000"/>
              </a:lnSpc>
            </a:pPr>
            <a:r>
              <a:rPr lang="de-DE" sz="1800" dirty="0"/>
              <a:t>Obtain UZ-46 certified green power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F85EB3-AE40-FB72-35B1-7CD34AE173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D07FA6D-EF28-4191-8795-460FFE75B155}" type="slidenum">
              <a:rPr lang="de-AT" smtClean="0"/>
              <a:pPr/>
              <a:t>12</a:t>
            </a:fld>
            <a:endParaRPr lang="de-AT"/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646BB49F-B593-5F49-AFB1-CBCEDDCB9046}"/>
              </a:ext>
            </a:extLst>
          </p:cNvPr>
          <p:cNvSpPr txBox="1">
            <a:spLocks/>
          </p:cNvSpPr>
          <p:nvPr/>
        </p:nvSpPr>
        <p:spPr>
          <a:xfrm>
            <a:off x="6220056" y="1818860"/>
            <a:ext cx="4781088" cy="4418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5A51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de-DE" dirty="0"/>
          </a:p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de-AT" dirty="0"/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D78F33AC-1DAF-7217-E275-DD21E869E22F}"/>
              </a:ext>
            </a:extLst>
          </p:cNvPr>
          <p:cNvSpPr txBox="1">
            <a:spLocks/>
          </p:cNvSpPr>
          <p:nvPr/>
        </p:nvSpPr>
        <p:spPr>
          <a:xfrm>
            <a:off x="853196" y="1940087"/>
            <a:ext cx="10237497" cy="525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5A51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1800" dirty="0"/>
              <a:t>Creating awareness in general: use of electricity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de-AT" sz="1800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F275EE52-B2B8-82DA-CC5F-702EC42C7B2A}"/>
              </a:ext>
            </a:extLst>
          </p:cNvPr>
          <p:cNvSpPr txBox="1">
            <a:spLocks/>
          </p:cNvSpPr>
          <p:nvPr/>
        </p:nvSpPr>
        <p:spPr>
          <a:xfrm>
            <a:off x="7819685" y="2664220"/>
            <a:ext cx="4224234" cy="3897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5A51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800" dirty="0" err="1"/>
              <a:t>Commuting</a:t>
            </a:r>
            <a:r>
              <a:rPr lang="de-DE" sz="1800" dirty="0"/>
              <a:t> </a:t>
            </a:r>
            <a:r>
              <a:rPr lang="de-DE" sz="1800" dirty="0" err="1"/>
              <a:t>mobility</a:t>
            </a:r>
            <a:r>
              <a:rPr lang="de-DE" sz="1800" dirty="0"/>
              <a:t>: </a:t>
            </a:r>
            <a:r>
              <a:rPr lang="de-DE" sz="1800" dirty="0" err="1"/>
              <a:t>cars</a:t>
            </a:r>
            <a:endParaRPr lang="de-DE" sz="1800" dirty="0"/>
          </a:p>
          <a:p>
            <a:pPr lvl="1">
              <a:lnSpc>
                <a:spcPct val="100000"/>
              </a:lnSpc>
            </a:pPr>
            <a:r>
              <a:rPr lang="de-DE" sz="1800" dirty="0" err="1"/>
              <a:t>Extention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e-</a:t>
            </a:r>
            <a:r>
              <a:rPr lang="de-DE" sz="1800" dirty="0" err="1"/>
              <a:t>mobility</a:t>
            </a:r>
            <a:endParaRPr lang="de-DE" sz="1800" dirty="0"/>
          </a:p>
          <a:p>
            <a:pPr lvl="1">
              <a:lnSpc>
                <a:spcPct val="100000"/>
              </a:lnSpc>
            </a:pPr>
            <a:r>
              <a:rPr lang="de-DE" sz="1800" dirty="0"/>
              <a:t>Promotion of public transport</a:t>
            </a:r>
          </a:p>
          <a:p>
            <a:pPr lvl="2">
              <a:lnSpc>
                <a:spcPct val="100000"/>
              </a:lnSpc>
            </a:pPr>
            <a:r>
              <a:rPr lang="de-DE" sz="1800" dirty="0"/>
              <a:t>E.g. Klimaticket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Business </a:t>
            </a:r>
            <a:r>
              <a:rPr lang="de-DE" sz="1800" dirty="0" err="1"/>
              <a:t>travel</a:t>
            </a:r>
            <a:r>
              <a:rPr lang="de-DE" sz="1800" dirty="0"/>
              <a:t> </a:t>
            </a:r>
            <a:r>
              <a:rPr lang="de-DE" sz="1800" dirty="0" err="1"/>
              <a:t>regulations</a:t>
            </a:r>
            <a:endParaRPr lang="de-DE" sz="1800" dirty="0"/>
          </a:p>
          <a:p>
            <a:pPr lvl="1">
              <a:lnSpc>
                <a:spcPct val="100000"/>
              </a:lnSpc>
            </a:pPr>
            <a:r>
              <a:rPr lang="de-DE" sz="1800" dirty="0"/>
              <a:t>Preference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using</a:t>
            </a:r>
            <a:r>
              <a:rPr lang="de-DE" sz="1800" dirty="0"/>
              <a:t> </a:t>
            </a:r>
            <a:r>
              <a:rPr lang="de-DE" sz="1800" dirty="0" err="1"/>
              <a:t>train</a:t>
            </a:r>
            <a:r>
              <a:rPr lang="de-DE" sz="1800" dirty="0"/>
              <a:t>/</a:t>
            </a:r>
            <a:r>
              <a:rPr lang="de-DE" sz="1800" dirty="0" err="1"/>
              <a:t>bus</a:t>
            </a:r>
            <a:r>
              <a:rPr lang="de-DE" sz="1800" dirty="0"/>
              <a:t> </a:t>
            </a:r>
            <a:r>
              <a:rPr lang="de-DE" sz="1800" dirty="0" err="1"/>
              <a:t>over</a:t>
            </a:r>
            <a:r>
              <a:rPr lang="de-DE" sz="1800" dirty="0"/>
              <a:t> </a:t>
            </a:r>
            <a:r>
              <a:rPr lang="de-DE" sz="1800" dirty="0" err="1"/>
              <a:t>car</a:t>
            </a:r>
            <a:r>
              <a:rPr lang="de-DE" sz="1800" dirty="0"/>
              <a:t>/</a:t>
            </a:r>
            <a:r>
              <a:rPr lang="de-DE" sz="1800" dirty="0" err="1"/>
              <a:t>airplane</a:t>
            </a:r>
            <a:endParaRPr lang="de-DE" sz="1800" dirty="0"/>
          </a:p>
          <a:p>
            <a:pPr>
              <a:lnSpc>
                <a:spcPct val="100000"/>
              </a:lnSpc>
            </a:pPr>
            <a:endParaRPr lang="de-DE" sz="19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sz="1900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F12B7C36-2710-1FAC-DE9A-196D41D772CA}"/>
              </a:ext>
            </a:extLst>
          </p:cNvPr>
          <p:cNvSpPr txBox="1">
            <a:spLocks/>
          </p:cNvSpPr>
          <p:nvPr/>
        </p:nvSpPr>
        <p:spPr>
          <a:xfrm>
            <a:off x="3864145" y="2655436"/>
            <a:ext cx="3769108" cy="3364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5A51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800" dirty="0"/>
              <a:t>Commuting mobility: bikes</a:t>
            </a:r>
          </a:p>
          <a:p>
            <a:pPr lvl="1">
              <a:lnSpc>
                <a:spcPct val="100000"/>
              </a:lnSpc>
            </a:pPr>
            <a:r>
              <a:rPr lang="de-DE" sz="1800" dirty="0"/>
              <a:t>Providing (financial support) (e-)bikes</a:t>
            </a:r>
          </a:p>
          <a:p>
            <a:pPr lvl="1">
              <a:lnSpc>
                <a:spcPct val="100000"/>
              </a:lnSpc>
            </a:pPr>
            <a:r>
              <a:rPr lang="de-DE" sz="1800" dirty="0"/>
              <a:t>(covered) bike spaces / boxes</a:t>
            </a:r>
          </a:p>
          <a:p>
            <a:pPr lvl="1">
              <a:lnSpc>
                <a:spcPct val="100000"/>
              </a:lnSpc>
            </a:pPr>
            <a:r>
              <a:rPr lang="de-DE" sz="1800" dirty="0"/>
              <a:t>Providing self-service stations, bike safety training, showers for free </a:t>
            </a:r>
          </a:p>
          <a:p>
            <a:pPr lvl="1">
              <a:lnSpc>
                <a:spcPct val="100000"/>
              </a:lnSpc>
            </a:pPr>
            <a:endParaRPr lang="de-DE" sz="1900" dirty="0"/>
          </a:p>
          <a:p>
            <a:pPr lvl="1">
              <a:lnSpc>
                <a:spcPct val="100000"/>
              </a:lnSpc>
            </a:pPr>
            <a:endParaRPr lang="de-DE" sz="1900" dirty="0"/>
          </a:p>
          <a:p>
            <a:pPr>
              <a:lnSpc>
                <a:spcPct val="100000"/>
              </a:lnSpc>
            </a:pPr>
            <a:endParaRPr lang="de-DE" sz="19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sz="1900" dirty="0"/>
          </a:p>
        </p:txBody>
      </p:sp>
    </p:spTree>
    <p:extLst>
      <p:ext uri="{BB962C8B-B14F-4D97-AF65-F5344CB8AC3E}">
        <p14:creationId xmlns:p14="http://schemas.microsoft.com/office/powerpoint/2010/main" val="263672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A2334C-E8A0-8FE3-7C8B-B99B7FB66643}"/>
              </a:ext>
            </a:extLst>
          </p:cNvPr>
          <p:cNvSpPr/>
          <p:nvPr/>
        </p:nvSpPr>
        <p:spPr>
          <a:xfrm>
            <a:off x="2348469" y="2236501"/>
            <a:ext cx="2589027" cy="318976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3225AD-7C17-7C30-7C87-90A0D27F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Data collection at JKU</a:t>
            </a:r>
            <a:endParaRPr lang="de-AT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F85EB3-AE40-FB72-35B1-7CD34AE173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D07FA6D-EF28-4191-8795-460FFE75B155}" type="slidenum">
              <a:rPr lang="de-AT" smtClean="0"/>
              <a:pPr/>
              <a:t>13</a:t>
            </a:fld>
            <a:endParaRPr lang="de-AT"/>
          </a:p>
        </p:txBody>
      </p:sp>
      <p:pic>
        <p:nvPicPr>
          <p:cNvPr id="6" name="Graphic 5" descr="Lightbulb and gear">
            <a:extLst>
              <a:ext uri="{FF2B5EF4-FFF2-40B4-BE49-F238E27FC236}">
                <a16:creationId xmlns:a16="http://schemas.microsoft.com/office/drawing/2014/main" id="{DF06854C-28EB-C348-33F2-80609007D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1041" y="3807610"/>
            <a:ext cx="628992" cy="628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B4512B-FBB4-DDBB-2AF2-3EBC4ED1E859}"/>
              </a:ext>
            </a:extLst>
          </p:cNvPr>
          <p:cNvSpPr txBox="1"/>
          <p:nvPr/>
        </p:nvSpPr>
        <p:spPr>
          <a:xfrm>
            <a:off x="2698765" y="2642099"/>
            <a:ext cx="18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C00000"/>
                </a:solidFill>
              </a:rPr>
              <a:t>JKU</a:t>
            </a:r>
            <a:endParaRPr lang="de-AT" sz="2800" b="1" dirty="0">
              <a:solidFill>
                <a:srgbClr val="C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598450-4C53-1D10-173A-896C3C6CC463}"/>
              </a:ext>
            </a:extLst>
          </p:cNvPr>
          <p:cNvSpPr/>
          <p:nvPr/>
        </p:nvSpPr>
        <p:spPr>
          <a:xfrm>
            <a:off x="4937495" y="2236501"/>
            <a:ext cx="2212053" cy="3189767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DA89E9D-D4DA-1A0D-48B4-C2E630DF9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533361"/>
              </p:ext>
            </p:extLst>
          </p:nvPr>
        </p:nvGraphicFramePr>
        <p:xfrm>
          <a:off x="428157" y="2817945"/>
          <a:ext cx="11399875" cy="2608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4642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225AD-7C17-7C30-7C87-90A0D27F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Data collection at JKU</a:t>
            </a:r>
            <a:endParaRPr lang="de-AT" dirty="0">
              <a:latin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E078DF-FFFC-EA83-7DFF-2DF7EDDC5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4399" y="1818861"/>
            <a:ext cx="6430984" cy="4418427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Report from the Klimabündnis Österreich: Klimaschutz im Unternehmen. Klima-Check</a:t>
            </a:r>
          </a:p>
          <a:p>
            <a:r>
              <a:rPr lang="de-DE" sz="1800" dirty="0"/>
              <a:t>Filtered relevant data and identified system boarders</a:t>
            </a:r>
          </a:p>
          <a:p>
            <a:pPr marL="0" indent="0">
              <a:buNone/>
            </a:pPr>
            <a:r>
              <a:rPr lang="de-DE" sz="1800" dirty="0">
                <a:sym typeface="Wingdings" panose="05000000000000000000" pitchFamily="2" charset="2"/>
              </a:rPr>
              <a:t>	 Roadmap builds on available data</a:t>
            </a:r>
          </a:p>
          <a:p>
            <a:pPr marL="0" indent="0">
              <a:buNone/>
            </a:pPr>
            <a:endParaRPr lang="de-DE" sz="1800" dirty="0">
              <a:sym typeface="Wingdings" panose="05000000000000000000" pitchFamily="2" charset="2"/>
            </a:endParaRPr>
          </a:p>
          <a:p>
            <a:r>
              <a:rPr lang="de-DE" sz="1800" dirty="0">
                <a:sym typeface="Wingdings" panose="05000000000000000000" pitchFamily="2" charset="2"/>
              </a:rPr>
              <a:t>Energy, buildings, area listings = very detailed data</a:t>
            </a:r>
          </a:p>
          <a:p>
            <a:r>
              <a:rPr lang="de-DE" sz="1800" dirty="0">
                <a:sym typeface="Wingdings" panose="05000000000000000000" pitchFamily="2" charset="2"/>
              </a:rPr>
              <a:t>Mobility = less detailed data</a:t>
            </a:r>
          </a:p>
          <a:p>
            <a:r>
              <a:rPr lang="de-DE" sz="1800" dirty="0">
                <a:sym typeface="Wingdings" panose="05000000000000000000" pitchFamily="2" charset="2"/>
              </a:rPr>
              <a:t>Different availability per campus</a:t>
            </a:r>
          </a:p>
          <a:p>
            <a:pPr marL="0" indent="0">
              <a:buNone/>
            </a:pPr>
            <a:endParaRPr lang="de-DE" sz="1800" dirty="0"/>
          </a:p>
          <a:p>
            <a:pPr marL="0" indent="0"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F85EB3-AE40-FB72-35B1-7CD34AE173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D07FA6D-EF28-4191-8795-460FFE75B155}" type="slidenum">
              <a:rPr lang="de-AT" smtClean="0"/>
              <a:pPr/>
              <a:t>14</a:t>
            </a:fld>
            <a:endParaRPr lang="de-AT"/>
          </a:p>
        </p:txBody>
      </p:sp>
      <p:pic>
        <p:nvPicPr>
          <p:cNvPr id="3" name="Grafik 14">
            <a:extLst>
              <a:ext uri="{FF2B5EF4-FFF2-40B4-BE49-F238E27FC236}">
                <a16:creationId xmlns:a16="http://schemas.microsoft.com/office/drawing/2014/main" id="{2D70E477-DD2F-7742-1A4A-AB357C8E0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154" y="1628800"/>
            <a:ext cx="3206786" cy="4520101"/>
          </a:xfrm>
          <a:prstGeom prst="rect">
            <a:avLst/>
          </a:prstGeom>
        </p:spPr>
      </p:pic>
      <p:sp>
        <p:nvSpPr>
          <p:cNvPr id="6" name="Textfeld 15">
            <a:extLst>
              <a:ext uri="{FF2B5EF4-FFF2-40B4-BE49-F238E27FC236}">
                <a16:creationId xmlns:a16="http://schemas.microsoft.com/office/drawing/2014/main" id="{06709B03-02AD-FF54-086C-DA2DFF56EA83}"/>
              </a:ext>
            </a:extLst>
          </p:cNvPr>
          <p:cNvSpPr txBox="1"/>
          <p:nvPr/>
        </p:nvSpPr>
        <p:spPr>
          <a:xfrm rot="5400000">
            <a:off x="8263784" y="3991605"/>
            <a:ext cx="5125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Source: Spiekermann, Georg (2021): Klimaschutz im Unternehmen. Klima-Check. </a:t>
            </a:r>
          </a:p>
          <a:p>
            <a:r>
              <a:rPr lang="de-DE" sz="1000" dirty="0"/>
              <a:t>Klimabündnis Österreich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396597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Energy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18542-1586-71FF-BEF4-85F20EB9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8013-E44C-49C1-A902-D251D8CCF800}" type="slidenum">
              <a:rPr lang="de-DE" smtClean="0"/>
              <a:t>15</a:t>
            </a:fld>
            <a:endParaRPr lang="de-DE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C6691FE3-BBFA-5137-A0C9-F5793EB506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516293"/>
              </p:ext>
            </p:extLst>
          </p:nvPr>
        </p:nvGraphicFramePr>
        <p:xfrm>
          <a:off x="6179127" y="2610916"/>
          <a:ext cx="5174673" cy="2846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Plug, Strom, Energie, macht, Technologie, ökologie Symbol in Environment">
            <a:extLst>
              <a:ext uri="{FF2B5EF4-FFF2-40B4-BE49-F238E27FC236}">
                <a16:creationId xmlns:a16="http://schemas.microsoft.com/office/drawing/2014/main" id="{06933B4E-B2AB-C63C-DA83-3EF54AD4F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214" y="1836689"/>
            <a:ext cx="623125" cy="6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etzanschluss für Fernwärme - Salzburg Netz GmbH">
            <a:extLst>
              <a:ext uri="{FF2B5EF4-FFF2-40B4-BE49-F238E27FC236}">
                <a16:creationId xmlns:a16="http://schemas.microsoft.com/office/drawing/2014/main" id="{05EF9892-2B0D-CA7D-E911-AF828972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365" y="1836689"/>
            <a:ext cx="750196" cy="75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D12EED68-44A9-4E76-B429-26FBBE5DD5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42668"/>
              </p:ext>
            </p:extLst>
          </p:nvPr>
        </p:nvGraphicFramePr>
        <p:xfrm>
          <a:off x="886239" y="2610915"/>
          <a:ext cx="4695052" cy="284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14684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Energy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18542-1586-71FF-BEF4-85F20EB9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8013-E44C-49C1-A902-D251D8CCF800}" type="slidenum">
              <a:rPr lang="de-DE" smtClean="0"/>
              <a:t>16</a:t>
            </a:fld>
            <a:endParaRPr lang="de-DE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47294463-2336-680E-D19E-7C3AF23F8D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140325"/>
              </p:ext>
            </p:extLst>
          </p:nvPr>
        </p:nvGraphicFramePr>
        <p:xfrm>
          <a:off x="838201" y="1295400"/>
          <a:ext cx="10772774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2831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Mobility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18542-1586-71FF-BEF4-85F20EB9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8013-E44C-49C1-A902-D251D8CCF800}" type="slidenum">
              <a:rPr lang="de-DE" smtClean="0"/>
              <a:t>17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DB3E0B-310D-6BC1-11BF-547447DE34E5}"/>
              </a:ext>
            </a:extLst>
          </p:cNvPr>
          <p:cNvSpPr txBox="1"/>
          <p:nvPr/>
        </p:nvSpPr>
        <p:spPr>
          <a:xfrm>
            <a:off x="4712287" y="969820"/>
            <a:ext cx="4363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Geschäftsreise - Kostenlose transport Icons">
            <a:extLst>
              <a:ext uri="{FF2B5EF4-FFF2-40B4-BE49-F238E27FC236}">
                <a16:creationId xmlns:a16="http://schemas.microsoft.com/office/drawing/2014/main" id="{4DCD7A02-C396-C58F-CCB2-0C86B2CD5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609" y="897575"/>
            <a:ext cx="600177" cy="60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F259A012-B630-000F-2E89-D161624CF2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617506"/>
              </p:ext>
            </p:extLst>
          </p:nvPr>
        </p:nvGraphicFramePr>
        <p:xfrm>
          <a:off x="3124200" y="1845124"/>
          <a:ext cx="5943600" cy="417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3601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225AD-7C17-7C30-7C87-90A0D27F0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496" y="809172"/>
            <a:ext cx="8835521" cy="504056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Next </a:t>
            </a:r>
            <a:r>
              <a:rPr lang="de-DE" dirty="0" err="1">
                <a:latin typeface="Arial" panose="020B0604020202020204" pitchFamily="34" charset="0"/>
              </a:rPr>
              <a:t>steps</a:t>
            </a:r>
            <a:endParaRPr lang="de-AT" dirty="0">
              <a:latin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E078DF-FFFC-EA83-7DFF-2DF7EDDC5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7722" y="1649513"/>
            <a:ext cx="8189477" cy="425433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Workshop 2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with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 err="1">
                <a:ea typeface="Calibri" panose="020F0502020204030204" pitchFamily="34" charset="0"/>
              </a:rPr>
              <a:t>topic</a:t>
            </a:r>
            <a:r>
              <a:rPr lang="de-AT" sz="2000" dirty="0">
                <a:ea typeface="Calibri" panose="020F0502020204030204" pitchFamily="34" charset="0"/>
              </a:rPr>
              <a:t> „</a:t>
            </a:r>
            <a:r>
              <a:rPr lang="de-AT" sz="2000" dirty="0" err="1">
                <a:ea typeface="Calibri" panose="020F0502020204030204" pitchFamily="34" charset="0"/>
              </a:rPr>
              <a:t>r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oadmap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gathering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possible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actions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taken</a:t>
            </a:r>
            <a:endParaRPr lang="de-A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detailed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steps</a:t>
            </a:r>
            <a:endParaRPr lang="de-A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AT" sz="2000" dirty="0"/>
              <a:t>Project </a:t>
            </a:r>
            <a:r>
              <a:rPr lang="de-AT" sz="2000" dirty="0" err="1"/>
              <a:t>runtime</a:t>
            </a:r>
            <a:r>
              <a:rPr lang="de-AT" sz="2000" dirty="0"/>
              <a:t> </a:t>
            </a:r>
            <a:r>
              <a:rPr lang="de-AT" sz="2000" dirty="0" err="1"/>
              <a:t>until</a:t>
            </a:r>
            <a:r>
              <a:rPr lang="de-AT" sz="2000" dirty="0"/>
              <a:t> end of September</a:t>
            </a:r>
          </a:p>
          <a:p>
            <a:pPr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AT" sz="2000" dirty="0" err="1"/>
              <a:t>Then</a:t>
            </a:r>
            <a:r>
              <a:rPr lang="de-AT" sz="2000" dirty="0"/>
              <a:t> </a:t>
            </a:r>
            <a:r>
              <a:rPr lang="de-AT" sz="2000" dirty="0" err="1"/>
              <a:t>it‘s</a:t>
            </a:r>
            <a:r>
              <a:rPr lang="de-AT" sz="2000" dirty="0"/>
              <a:t> </a:t>
            </a:r>
            <a:r>
              <a:rPr lang="de-AT" sz="2000" dirty="0" err="1"/>
              <a:t>JKU‘s</a:t>
            </a:r>
            <a:r>
              <a:rPr lang="de-AT" sz="2000" dirty="0"/>
              <a:t> turn: </a:t>
            </a:r>
            <a:r>
              <a:rPr lang="de-AT" sz="2000" dirty="0" err="1"/>
              <a:t>implementation</a:t>
            </a:r>
            <a:r>
              <a:rPr lang="de-AT" sz="2000" dirty="0"/>
              <a:t> of the </a:t>
            </a:r>
            <a:r>
              <a:rPr lang="de-AT" sz="2000" dirty="0" err="1"/>
              <a:t>roadmap</a:t>
            </a:r>
            <a:endParaRPr lang="de-AT" sz="2000" dirty="0"/>
          </a:p>
          <a:p>
            <a:pPr marL="0" indent="0"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de-AT" sz="2000" dirty="0"/>
              <a:t>__________________</a:t>
            </a:r>
          </a:p>
          <a:p>
            <a:pPr marL="0" indent="0"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de-AT" sz="2000" dirty="0"/>
          </a:p>
          <a:p>
            <a:pPr marL="0" indent="0"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de-AT" sz="2000" dirty="0" err="1"/>
              <a:t>Your</a:t>
            </a:r>
            <a:r>
              <a:rPr lang="de-AT" sz="2000" dirty="0"/>
              <a:t> </a:t>
            </a:r>
            <a:r>
              <a:rPr lang="de-AT" sz="2000" dirty="0" err="1"/>
              <a:t>idea</a:t>
            </a:r>
            <a:r>
              <a:rPr lang="de-AT" sz="2000" dirty="0"/>
              <a:t>?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AT" sz="2000" dirty="0"/>
              <a:t>Survey by Betriebsrat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AT" sz="2000" dirty="0"/>
              <a:t>Send </a:t>
            </a:r>
            <a:r>
              <a:rPr lang="de-AT" sz="2000" dirty="0" err="1"/>
              <a:t>your</a:t>
            </a:r>
            <a:r>
              <a:rPr lang="de-AT" sz="2000" dirty="0"/>
              <a:t> </a:t>
            </a:r>
            <a:r>
              <a:rPr lang="de-AT" sz="2000" dirty="0" err="1"/>
              <a:t>ideas</a:t>
            </a:r>
            <a:r>
              <a:rPr lang="de-AT" sz="2000" dirty="0"/>
              <a:t> to </a:t>
            </a:r>
            <a:r>
              <a:rPr lang="de-AT" sz="2000" dirty="0">
                <a:hlinkClick r:id="rId2"/>
              </a:rPr>
              <a:t>moser@energieinstitut-linz.at</a:t>
            </a:r>
            <a:r>
              <a:rPr lang="de-AT" sz="2000" dirty="0"/>
              <a:t> </a:t>
            </a:r>
          </a:p>
          <a:p>
            <a:pPr marL="0" indent="0"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de-AT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F85EB3-AE40-FB72-35B1-7CD34AE173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D07FA6D-EF28-4191-8795-460FFE75B155}" type="slidenum">
              <a:rPr lang="de-AT" smtClean="0"/>
              <a:pPr/>
              <a:t>18</a:t>
            </a:fld>
            <a:endParaRPr lang="de-AT"/>
          </a:p>
        </p:txBody>
      </p:sp>
      <p:pic>
        <p:nvPicPr>
          <p:cNvPr id="6" name="Graphic 5" descr="Lightbulb and gear">
            <a:extLst>
              <a:ext uri="{FF2B5EF4-FFF2-40B4-BE49-F238E27FC236}">
                <a16:creationId xmlns:a16="http://schemas.microsoft.com/office/drawing/2014/main" id="{DF06854C-28EB-C348-33F2-80609007D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1291" y="1493608"/>
            <a:ext cx="311809" cy="311809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450C724-F645-6292-D3D4-B97B6796AA0A}"/>
              </a:ext>
            </a:extLst>
          </p:cNvPr>
          <p:cNvCxnSpPr/>
          <p:nvPr/>
        </p:nvCxnSpPr>
        <p:spPr>
          <a:xfrm>
            <a:off x="543339" y="3429000"/>
            <a:ext cx="27895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DA89E9D-D4DA-1A0D-48B4-C2E630DF9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828832"/>
              </p:ext>
            </p:extLst>
          </p:nvPr>
        </p:nvGraphicFramePr>
        <p:xfrm>
          <a:off x="0" y="1411357"/>
          <a:ext cx="3707296" cy="486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09928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F85EB3-AE40-FB72-35B1-7CD34AE173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D07FA6D-EF28-4191-8795-460FFE75B155}" type="slidenum">
              <a:rPr lang="de-AT" smtClean="0"/>
              <a:pPr/>
              <a:t>19</a:t>
            </a:fld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905068D-0D2B-16BF-9427-E8254805B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798" y="1807817"/>
            <a:ext cx="6084404" cy="405626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9EB6687-8564-F949-581A-095411B30241}"/>
              </a:ext>
            </a:extLst>
          </p:cNvPr>
          <p:cNvSpPr txBox="1"/>
          <p:nvPr/>
        </p:nvSpPr>
        <p:spPr>
          <a:xfrm>
            <a:off x="1749287" y="5864086"/>
            <a:ext cx="862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hlinkClick r:id="rId3"/>
              </a:rPr>
              <a:t>moser@energieinstitut-linz.at</a:t>
            </a:r>
            <a:r>
              <a:rPr lang="de-DE" sz="1400" dirty="0"/>
              <a:t>   </a:t>
            </a:r>
            <a:r>
              <a:rPr lang="de-DE" sz="1400" dirty="0">
                <a:hlinkClick r:id="rId4"/>
              </a:rPr>
              <a:t>rusch@energieinstitut-linz.at</a:t>
            </a:r>
            <a:r>
              <a:rPr lang="de-DE" sz="1400" dirty="0"/>
              <a:t>   </a:t>
            </a:r>
            <a:r>
              <a:rPr lang="de-DE" sz="1400" dirty="0">
                <a:hlinkClick r:id="rId5"/>
              </a:rPr>
              <a:t>knoebl@energieinstitut-linz.at</a:t>
            </a:r>
            <a:r>
              <a:rPr lang="de-DE" sz="1400" dirty="0"/>
              <a:t> </a:t>
            </a:r>
            <a:endParaRPr lang="de-AT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2A4C6DD-4AA4-2A7E-409E-D8EA2CC6FBCF}"/>
              </a:ext>
            </a:extLst>
          </p:cNvPr>
          <p:cNvSpPr txBox="1"/>
          <p:nvPr/>
        </p:nvSpPr>
        <p:spPr>
          <a:xfrm>
            <a:off x="3053798" y="1085635"/>
            <a:ext cx="608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welcome</a:t>
            </a:r>
            <a:r>
              <a:rPr lang="de-DE" sz="2400" dirty="0"/>
              <a:t> </a:t>
            </a: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feedback</a:t>
            </a:r>
            <a:r>
              <a:rPr lang="de-DE" sz="2400" dirty="0"/>
              <a:t> in </a:t>
            </a:r>
            <a:r>
              <a:rPr lang="de-DE" sz="2400" dirty="0" err="1"/>
              <a:t>inputs</a:t>
            </a:r>
            <a:r>
              <a:rPr lang="de-DE" sz="2400" dirty="0"/>
              <a:t>!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41854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225AD-7C17-7C30-7C87-90A0D27F0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399" y="1037755"/>
            <a:ext cx="10972800" cy="504056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Outline</a:t>
            </a:r>
            <a:endParaRPr lang="de-AT" dirty="0">
              <a:latin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E078DF-FFFC-EA83-7DFF-2DF7EDDC5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4399" y="1639958"/>
            <a:ext cx="10972800" cy="4597330"/>
          </a:xfrm>
        </p:spPr>
        <p:txBody>
          <a:bodyPr anchor="ctr"/>
          <a:lstStyle/>
          <a:p>
            <a:r>
              <a:rPr lang="de-DE" sz="2100" dirty="0"/>
              <a:t>Overview</a:t>
            </a:r>
          </a:p>
          <a:p>
            <a:pPr lvl="1"/>
            <a:r>
              <a:rPr lang="de-DE" sz="2100" dirty="0"/>
              <a:t>What is meant by climate neutrality?</a:t>
            </a:r>
          </a:p>
          <a:p>
            <a:pPr lvl="1"/>
            <a:r>
              <a:rPr lang="de-DE" sz="2100" dirty="0"/>
              <a:t>What is a roadmap?</a:t>
            </a:r>
          </a:p>
          <a:p>
            <a:r>
              <a:rPr lang="de-DE" sz="2100" dirty="0"/>
              <a:t>Designing a roadmap</a:t>
            </a:r>
          </a:p>
          <a:p>
            <a:r>
              <a:rPr lang="de-DE" sz="2100" dirty="0"/>
              <a:t>What happened so far?</a:t>
            </a:r>
          </a:p>
          <a:p>
            <a:pPr lvl="1"/>
            <a:r>
              <a:rPr lang="de-AT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Comparison with other universities</a:t>
            </a:r>
          </a:p>
          <a:p>
            <a:pPr lvl="1"/>
            <a:r>
              <a:rPr lang="de-AT" sz="2100" dirty="0">
                <a:latin typeface="Arial" panose="020B0604020202020204" pitchFamily="34" charset="0"/>
                <a:cs typeface="Arial" panose="020B0604020202020204" pitchFamily="34" charset="0"/>
              </a:rPr>
              <a:t>Data collection for JKU </a:t>
            </a:r>
            <a:endParaRPr lang="de-DE" sz="2100" dirty="0"/>
          </a:p>
          <a:p>
            <a:r>
              <a:rPr lang="de-DE" sz="2100" dirty="0"/>
              <a:t>Next steps</a:t>
            </a:r>
          </a:p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F85EB3-AE40-FB72-35B1-7CD34AE173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D07FA6D-EF28-4191-8795-460FFE75B155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5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225AD-7C17-7C30-7C87-90A0D27F0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399" y="1037755"/>
            <a:ext cx="10972800" cy="504056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Energieinstitut an der JKU</a:t>
            </a:r>
            <a:endParaRPr lang="de-AT" dirty="0">
              <a:latin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E078DF-FFFC-EA83-7DFF-2DF7EDDC5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4399" y="1639958"/>
            <a:ext cx="10972800" cy="459733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Non-university research institution with a multidisciplinary structure.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The multidisciplinary cooperation of our three departments enables a comprehensive and interdisciplinary holistic analysis of the (future) topic of energy.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energy economics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energy law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energy technology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40 </a:t>
            </a:r>
            <a:r>
              <a:rPr lang="en-US" sz="1800" dirty="0"/>
              <a:t>employees investigate an energy system that positively influences living, economic and environmental spaces, strengthens European economies and reduces fossil energy sources as far as possible.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F85EB3-AE40-FB72-35B1-7CD34AE173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D07FA6D-EF28-4191-8795-460FFE75B155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015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225AD-7C17-7C30-7C87-90A0D27F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Overview</a:t>
            </a:r>
            <a:endParaRPr lang="de-AT" dirty="0">
              <a:latin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E078DF-FFFC-EA83-7DFF-2DF7EDDC5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4399" y="1818861"/>
            <a:ext cx="10972800" cy="4418427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100" kern="0" dirty="0">
                <a:effectLst/>
                <a:ea typeface="Calibri" panose="020F0502020204030204" pitchFamily="34" charset="0"/>
              </a:rPr>
              <a:t>Austria's governments target for achieving climate neutrality: </a:t>
            </a:r>
            <a:r>
              <a:rPr lang="en-US" sz="2100" b="1" kern="0" dirty="0">
                <a:effectLst/>
                <a:ea typeface="Calibri" panose="020F0502020204030204" pitchFamily="34" charset="0"/>
              </a:rPr>
              <a:t>2040</a:t>
            </a:r>
          </a:p>
          <a:p>
            <a:pPr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100" kern="0" dirty="0">
                <a:effectLst/>
                <a:ea typeface="Calibri" panose="020F0502020204030204" pitchFamily="34" charset="0"/>
              </a:rPr>
              <a:t>most universities are not climate neutral yet </a:t>
            </a:r>
          </a:p>
          <a:p>
            <a:pPr marL="0" indent="0"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100" kern="0" dirty="0">
                <a:ea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n-US" sz="2100" kern="0" dirty="0">
                <a:effectLst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100" kern="0" dirty="0"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100" kern="0" dirty="0">
                <a:effectLst/>
                <a:ea typeface="Calibri" panose="020F0502020204030204" pitchFamily="34" charset="0"/>
              </a:rPr>
              <a:t>high potential for CO2 reduction (esp. energy and mobility sectors)</a:t>
            </a:r>
            <a:endParaRPr lang="de-AT" sz="2100" dirty="0"/>
          </a:p>
          <a:p>
            <a:pPr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100" b="1" kern="0" dirty="0">
                <a:effectLst/>
                <a:ea typeface="Calibri" panose="020F0502020204030204" pitchFamily="34" charset="0"/>
              </a:rPr>
              <a:t>JKUs</a:t>
            </a:r>
            <a:r>
              <a:rPr lang="en-US" sz="2100" kern="0" dirty="0">
                <a:effectLst/>
                <a:ea typeface="Calibri" panose="020F0502020204030204" pitchFamily="34" charset="0"/>
              </a:rPr>
              <a:t> performance agreement: achieving CO2 neutrality by </a:t>
            </a:r>
            <a:r>
              <a:rPr lang="en-US" sz="2100" b="1" kern="0" dirty="0">
                <a:effectLst/>
                <a:ea typeface="Calibri" panose="020F0502020204030204" pitchFamily="34" charset="0"/>
              </a:rPr>
              <a:t>2030</a:t>
            </a:r>
          </a:p>
          <a:p>
            <a:pPr marL="0" indent="0"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2100" kern="0" dirty="0"/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100" kern="0" dirty="0"/>
              <a:t>Energy Institute at the JKU was assigned in order to </a:t>
            </a:r>
            <a:r>
              <a:rPr lang="en-US" sz="2100" kern="0" dirty="0">
                <a:effectLst/>
                <a:ea typeface="Calibri" panose="020F0502020204030204" pitchFamily="34" charset="0"/>
              </a:rPr>
              <a:t>support the JKU team with scientific advice to create a roadmap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F85EB3-AE40-FB72-35B1-7CD34AE173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D07FA6D-EF28-4191-8795-460FFE75B155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693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E078DF-FFFC-EA83-7DFF-2DF7EDDC5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4399" y="1818861"/>
            <a:ext cx="10972800" cy="4418427"/>
          </a:xfrm>
        </p:spPr>
        <p:txBody>
          <a:bodyPr>
            <a:normAutofit/>
          </a:bodyPr>
          <a:lstStyle/>
          <a:p>
            <a:pPr marL="0" indent="0"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3600" kern="0" dirty="0"/>
          </a:p>
          <a:p>
            <a:pPr marL="0" indent="0"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600" b="1" kern="0" dirty="0"/>
              <a:t>You may ask yourself: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kern="0" dirty="0"/>
              <a:t>Was is meant by climate neutrality?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kern="0" dirty="0"/>
              <a:t>What is a roadmap?</a:t>
            </a:r>
            <a:endParaRPr lang="de-AT" sz="3600" dirty="0"/>
          </a:p>
          <a:p>
            <a:pPr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F85EB3-AE40-FB72-35B1-7CD34AE173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D07FA6D-EF28-4191-8795-460FFE75B155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019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225AD-7C17-7C30-7C87-90A0D27F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meant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E078DF-FFFC-EA83-7DFF-2DF7EDDC5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4399" y="1818861"/>
            <a:ext cx="3872876" cy="4418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de-A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de-AT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neutrality</a:t>
            </a:r>
            <a:r>
              <a:rPr lang="de-AT" sz="1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1800" b="1" dirty="0"/>
          </a:p>
          <a:p>
            <a:pPr marL="0" indent="0">
              <a:buNone/>
            </a:pPr>
            <a:r>
              <a:rPr lang="de-DE" sz="1800" dirty="0"/>
              <a:t>ISO 14068: Carbon neutrality </a:t>
            </a:r>
          </a:p>
          <a:p>
            <a:r>
              <a:rPr lang="de-DE" sz="1800" dirty="0"/>
              <a:t>Specific period, in which no new GHG emissions are left into the atmosphere</a:t>
            </a:r>
          </a:p>
          <a:p>
            <a:r>
              <a:rPr lang="de-DE" sz="1800" dirty="0"/>
              <a:t>Residual emissions have to be compensated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1800" dirty="0"/>
              <a:t> Projects must comply with guidelines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de-DE" sz="1800" dirty="0"/>
          </a:p>
          <a:p>
            <a:r>
              <a:rPr lang="de-AT" sz="1800" dirty="0" err="1"/>
              <a:t>ClimCalc</a:t>
            </a:r>
            <a:r>
              <a:rPr lang="de-AT" sz="1800" dirty="0"/>
              <a:t> Tool </a:t>
            </a:r>
            <a:r>
              <a:rPr lang="de-AT" sz="1800" dirty="0" err="1"/>
              <a:t>to</a:t>
            </a:r>
            <a:r>
              <a:rPr lang="de-AT" sz="1800" dirty="0"/>
              <a:t> </a:t>
            </a:r>
            <a:r>
              <a:rPr lang="de-AT" sz="1800" dirty="0" err="1"/>
              <a:t>measure</a:t>
            </a:r>
            <a:r>
              <a:rPr lang="de-AT" sz="1800" dirty="0"/>
              <a:t> GHG </a:t>
            </a:r>
            <a:r>
              <a:rPr lang="de-AT" sz="1800" dirty="0" err="1"/>
              <a:t>emissions</a:t>
            </a:r>
            <a:endParaRPr lang="de-AT" sz="1800" dirty="0"/>
          </a:p>
          <a:p>
            <a:pPr marL="0" indent="0"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de-A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F85EB3-AE40-FB72-35B1-7CD34AE173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D07FA6D-EF28-4191-8795-460FFE75B155}" type="slidenum">
              <a:rPr lang="de-AT" smtClean="0"/>
              <a:pPr/>
              <a:t>6</a:t>
            </a:fld>
            <a:endParaRPr lang="de-AT"/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9936C799-CA93-E604-9245-C9FB3CF8403B}"/>
              </a:ext>
            </a:extLst>
          </p:cNvPr>
          <p:cNvSpPr txBox="1">
            <a:spLocks/>
          </p:cNvSpPr>
          <p:nvPr/>
        </p:nvSpPr>
        <p:spPr>
          <a:xfrm>
            <a:off x="5729598" y="1782048"/>
            <a:ext cx="5608003" cy="4418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5A51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518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de-AT" sz="1800" b="1" dirty="0"/>
              <a:t>…a </a:t>
            </a:r>
            <a:r>
              <a:rPr lang="de-AT" sz="1800" b="1" dirty="0" err="1"/>
              <a:t>roadmap</a:t>
            </a:r>
            <a:r>
              <a:rPr lang="de-AT" sz="1800" b="1" dirty="0"/>
              <a:t>?</a:t>
            </a:r>
            <a:endParaRPr lang="de-AT" sz="1800" dirty="0"/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AT" sz="1800" dirty="0"/>
              <a:t>Roadmap 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1800" dirty="0"/>
              <a:t>Preparatory nature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1800" dirty="0"/>
              <a:t>Rough </a:t>
            </a:r>
            <a:r>
              <a:rPr lang="de-DE" sz="1800" dirty="0" err="1"/>
              <a:t>planning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steps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taken</a:t>
            </a:r>
            <a:endParaRPr lang="de-DE" sz="1800" dirty="0"/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1800" dirty="0"/>
              <a:t>Over a </a:t>
            </a:r>
            <a:r>
              <a:rPr lang="de-DE" sz="1800" dirty="0" err="1"/>
              <a:t>long</a:t>
            </a:r>
            <a:r>
              <a:rPr lang="de-DE" sz="1800" dirty="0"/>
              <a:t> </a:t>
            </a:r>
            <a:r>
              <a:rPr lang="de-DE" sz="1800" dirty="0" err="1"/>
              <a:t>period</a:t>
            </a:r>
            <a:endParaRPr lang="de-DE" sz="18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800" dirty="0"/>
              <a:t>Roadmap </a:t>
            </a:r>
            <a:r>
              <a:rPr lang="de-DE" sz="1800" dirty="0" err="1"/>
              <a:t>development</a:t>
            </a:r>
            <a:r>
              <a:rPr lang="de-DE" sz="1800" dirty="0"/>
              <a:t> </a:t>
            </a:r>
            <a:r>
              <a:rPr lang="de-DE" sz="1800" dirty="0" err="1"/>
              <a:t>supported</a:t>
            </a:r>
            <a:r>
              <a:rPr lang="de-DE" sz="1800" dirty="0"/>
              <a:t> </a:t>
            </a:r>
            <a:r>
              <a:rPr lang="de-DE" sz="1800" dirty="0" err="1"/>
              <a:t>through</a:t>
            </a:r>
            <a:r>
              <a:rPr lang="de-DE" sz="1800" dirty="0"/>
              <a:t> </a:t>
            </a:r>
            <a:r>
              <a:rPr lang="en-US" sz="1800" kern="0" dirty="0">
                <a:ea typeface="Calibri" panose="020F0502020204030204" pitchFamily="34" charset="0"/>
              </a:rPr>
              <a:t>workshops and feedback sessions</a:t>
            </a:r>
            <a:endParaRPr lang="de-DE" sz="1800" i="1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800" dirty="0"/>
              <a:t>Stakeholders = knowledge carriers and acting participants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de-DE" sz="1800" dirty="0" err="1"/>
              <a:t>Predefined</a:t>
            </a:r>
            <a:r>
              <a:rPr lang="de-DE" sz="1800" dirty="0"/>
              <a:t> </a:t>
            </a:r>
            <a:r>
              <a:rPr lang="de-DE" sz="1800" dirty="0" err="1"/>
              <a:t>system</a:t>
            </a:r>
            <a:r>
              <a:rPr lang="de-DE" sz="1800" dirty="0"/>
              <a:t> </a:t>
            </a:r>
            <a:r>
              <a:rPr lang="de-DE" sz="1800" dirty="0" err="1"/>
              <a:t>boarders</a:t>
            </a:r>
            <a:r>
              <a:rPr lang="de-DE" sz="1800" dirty="0"/>
              <a:t>: Hauptcampus, Campus Hagenberg, </a:t>
            </a:r>
            <a:r>
              <a:rPr lang="de-DE" sz="1800" dirty="0" err="1"/>
              <a:t>Med</a:t>
            </a:r>
            <a:r>
              <a:rPr lang="de-DE" sz="1800" dirty="0"/>
              <a:t>-Campus incl. </a:t>
            </a:r>
            <a:r>
              <a:rPr lang="de-DE" sz="1800" dirty="0" err="1"/>
              <a:t>rented</a:t>
            </a:r>
            <a:r>
              <a:rPr lang="de-DE" sz="1800" dirty="0"/>
              <a:t> </a:t>
            </a:r>
            <a:r>
              <a:rPr lang="de-DE" sz="1800" dirty="0" err="1"/>
              <a:t>buildings</a:t>
            </a:r>
            <a:r>
              <a:rPr lang="de-DE" sz="1800" dirty="0"/>
              <a:t>/</a:t>
            </a:r>
            <a:r>
              <a:rPr lang="de-DE" sz="1800" dirty="0" err="1"/>
              <a:t>rooms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64155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D07FA6D-EF28-4191-8795-460FFE75B155}" type="slidenum">
              <a:rPr lang="de-AT" smtClean="0">
                <a:solidFill>
                  <a:schemeClr val="bg1"/>
                </a:solidFill>
              </a:rPr>
              <a:pPr/>
              <a:t>7</a:t>
            </a:fld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2BE3178-417B-8A27-C951-4D0F564E6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367"/>
          <a:stretch/>
        </p:blipFill>
        <p:spPr>
          <a:xfrm>
            <a:off x="1404730" y="1232756"/>
            <a:ext cx="7968939" cy="519943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E576A9D-A1B5-4BB9-8289-B280962B3548}"/>
              </a:ext>
            </a:extLst>
          </p:cNvPr>
          <p:cNvSpPr txBox="1"/>
          <p:nvPr/>
        </p:nvSpPr>
        <p:spPr>
          <a:xfrm>
            <a:off x="50954" y="1118346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kern="0" spc="150" dirty="0">
                <a:solidFill>
                  <a:srgbClr val="849439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Roadmap</a:t>
            </a:r>
            <a:r>
              <a:rPr lang="de-AT" sz="32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3200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41ED7FB-6F05-DA0D-023F-89BB47CC527A}"/>
              </a:ext>
            </a:extLst>
          </p:cNvPr>
          <p:cNvSpPr/>
          <p:nvPr/>
        </p:nvSpPr>
        <p:spPr>
          <a:xfrm>
            <a:off x="9793878" y="1077693"/>
            <a:ext cx="2283870" cy="839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Commitment</a:t>
            </a:r>
            <a:r>
              <a:rPr lang="de-DE" dirty="0"/>
              <a:t> </a:t>
            </a:r>
            <a:endParaRPr lang="de-AT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7BA425C-587E-5B4A-8DB2-D6B87A69B3AE}"/>
              </a:ext>
            </a:extLst>
          </p:cNvPr>
          <p:cNvSpPr/>
          <p:nvPr/>
        </p:nvSpPr>
        <p:spPr>
          <a:xfrm>
            <a:off x="9793878" y="2058082"/>
            <a:ext cx="2283870" cy="1226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Climate neutrality? </a:t>
            </a:r>
          </a:p>
          <a:p>
            <a:pPr algn="ctr"/>
            <a:r>
              <a:rPr lang="de-DE" dirty="0"/>
              <a:t>System boundaries: Campus, buildings (BIG), Scope 1+2+3?</a:t>
            </a:r>
            <a:endParaRPr lang="de-AT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7FD29A4-6DC3-56B8-C801-01D297D4E7E3}"/>
              </a:ext>
            </a:extLst>
          </p:cNvPr>
          <p:cNvSpPr/>
          <p:nvPr/>
        </p:nvSpPr>
        <p:spPr>
          <a:xfrm>
            <a:off x="9793878" y="3426235"/>
            <a:ext cx="2283870" cy="365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Stakeholder from JKU</a:t>
            </a:r>
            <a:endParaRPr lang="de-AT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BEDCC5B-762D-7438-6E78-498FF39ED2F3}"/>
              </a:ext>
            </a:extLst>
          </p:cNvPr>
          <p:cNvSpPr/>
          <p:nvPr/>
        </p:nvSpPr>
        <p:spPr>
          <a:xfrm>
            <a:off x="9792446" y="3927771"/>
            <a:ext cx="2283870" cy="653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Energy </a:t>
            </a:r>
            <a:r>
              <a:rPr lang="de-DE" dirty="0" err="1"/>
              <a:t>situation</a:t>
            </a:r>
            <a:r>
              <a:rPr lang="de-DE" dirty="0"/>
              <a:t>? (</a:t>
            </a:r>
            <a:r>
              <a:rPr lang="de-DE" dirty="0" err="1"/>
              <a:t>often</a:t>
            </a:r>
            <a:r>
              <a:rPr lang="de-DE" dirty="0"/>
              <a:t>: </a:t>
            </a:r>
            <a:r>
              <a:rPr lang="de-DE" dirty="0" err="1"/>
              <a:t>data</a:t>
            </a:r>
            <a:r>
              <a:rPr lang="de-DE" dirty="0"/>
              <a:t>?)</a:t>
            </a:r>
            <a:endParaRPr lang="de-AT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1A3A005-1F9D-AABB-D267-A5532219FDF2}"/>
              </a:ext>
            </a:extLst>
          </p:cNvPr>
          <p:cNvSpPr/>
          <p:nvPr/>
        </p:nvSpPr>
        <p:spPr>
          <a:xfrm>
            <a:off x="9792446" y="4717538"/>
            <a:ext cx="2283870" cy="799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Visioning</a:t>
            </a:r>
            <a:r>
              <a:rPr lang="de-DE" dirty="0"/>
              <a:t>: Targeting – </a:t>
            </a:r>
            <a:r>
              <a:rPr lang="de-DE" dirty="0" err="1"/>
              <a:t>what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included</a:t>
            </a:r>
            <a:r>
              <a:rPr lang="de-DE" dirty="0"/>
              <a:t>?</a:t>
            </a:r>
            <a:endParaRPr lang="de-AT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5D0B925-5989-E15A-F2B9-A9B7FFF8D91C}"/>
              </a:ext>
            </a:extLst>
          </p:cNvPr>
          <p:cNvSpPr/>
          <p:nvPr/>
        </p:nvSpPr>
        <p:spPr>
          <a:xfrm>
            <a:off x="9792446" y="5661945"/>
            <a:ext cx="2283870" cy="696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roadmap</a:t>
            </a:r>
            <a:endParaRPr lang="de-AT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CCF6E1E-89FA-42B4-35EB-7C46F2106BB2}"/>
              </a:ext>
            </a:extLst>
          </p:cNvPr>
          <p:cNvSpPr txBox="1"/>
          <p:nvPr/>
        </p:nvSpPr>
        <p:spPr>
          <a:xfrm>
            <a:off x="500270" y="6454267"/>
            <a:ext cx="865698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600" dirty="0"/>
              <a:t>Source: IEA (2014): </a:t>
            </a:r>
            <a:r>
              <a:rPr lang="en-US" sz="600" dirty="0"/>
              <a:t>Energy Technology Roadmaps - a guide to development and implementation. Web: </a:t>
            </a:r>
            <a:r>
              <a:rPr lang="de-AT" sz="600" dirty="0">
                <a:hlinkClick r:id="rId4"/>
              </a:rPr>
              <a:t>https://iea.blob.core.windows.net/assets/ca7594aa-1de1-4a3a-a531-121238ef5efb/TechnologyRoadmapAguidetodevelopmentandimplementation.pdf</a:t>
            </a:r>
            <a:r>
              <a:rPr lang="de-AT" sz="600" dirty="0"/>
              <a:t> (2023-96-12)</a:t>
            </a:r>
          </a:p>
        </p:txBody>
      </p:sp>
    </p:spTree>
    <p:extLst>
      <p:ext uri="{BB962C8B-B14F-4D97-AF65-F5344CB8AC3E}">
        <p14:creationId xmlns:p14="http://schemas.microsoft.com/office/powerpoint/2010/main" val="75038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225AD-7C17-7C30-7C87-90A0D27F0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496" y="809172"/>
            <a:ext cx="8835521" cy="504056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Designing a roadmap</a:t>
            </a:r>
            <a:endParaRPr lang="de-AT" dirty="0">
              <a:latin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E078DF-FFFC-EA83-7DFF-2DF7EDDC5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7722" y="1649513"/>
            <a:ext cx="8189477" cy="4565757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Idea of becoming climate neutral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en-US" sz="1800" dirty="0"/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Data collection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Which data is already available?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How can CO2 emissions be quantified?</a:t>
            </a:r>
          </a:p>
          <a:p>
            <a:pPr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a typeface="Calibri" panose="020F0502020204030204" pitchFamily="34" charset="0"/>
              </a:rPr>
              <a:t>Vision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Clarify in detail what should be reached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a typeface="Calibri" panose="020F0502020204030204" pitchFamily="34" charset="0"/>
              </a:rPr>
              <a:t>System boundaries, etc.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a typeface="Calibri" panose="020F0502020204030204" pitchFamily="34" charset="0"/>
              </a:rPr>
              <a:t>Roadmap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Steps &amp; measures towards implementation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a typeface="Calibri" panose="020F0502020204030204" pitchFamily="34" charset="0"/>
              </a:rPr>
              <a:t>Sequence and interactions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Framework interrelations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F85EB3-AE40-FB72-35B1-7CD34AE173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D07FA6D-EF28-4191-8795-460FFE75B155}" type="slidenum">
              <a:rPr lang="de-AT" smtClean="0"/>
              <a:pPr/>
              <a:t>8</a:t>
            </a:fld>
            <a:endParaRPr lang="de-AT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DA89E9D-D4DA-1A0D-48B4-C2E630DF9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1623062"/>
              </p:ext>
            </p:extLst>
          </p:nvPr>
        </p:nvGraphicFramePr>
        <p:xfrm>
          <a:off x="0" y="1411357"/>
          <a:ext cx="3707296" cy="486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Lightbulb and gear">
            <a:extLst>
              <a:ext uri="{FF2B5EF4-FFF2-40B4-BE49-F238E27FC236}">
                <a16:creationId xmlns:a16="http://schemas.microsoft.com/office/drawing/2014/main" id="{DF06854C-28EB-C348-33F2-80609007D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72708" y="1490487"/>
            <a:ext cx="499784" cy="49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07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E078DF-FFFC-EA83-7DFF-2DF7EDDC5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4399" y="1818861"/>
            <a:ext cx="10972800" cy="4418427"/>
          </a:xfrm>
        </p:spPr>
        <p:txBody>
          <a:bodyPr>
            <a:normAutofit/>
          </a:bodyPr>
          <a:lstStyle/>
          <a:p>
            <a:pPr marL="0" indent="0"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3600" kern="0" dirty="0"/>
          </a:p>
          <a:p>
            <a:pPr marL="0" indent="0"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600" b="1" kern="0" dirty="0"/>
              <a:t>You may ask yourself: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kern="0" dirty="0"/>
              <a:t>What is the status of other universities?</a:t>
            </a:r>
            <a:endParaRPr lang="de-AT" sz="3600" dirty="0"/>
          </a:p>
          <a:p>
            <a:pPr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F85EB3-AE40-FB72-35B1-7CD34AE173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D07FA6D-EF28-4191-8795-460FFE75B155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9913085"/>
      </p:ext>
    </p:extLst>
  </p:cSld>
  <p:clrMapOvr>
    <a:masterClrMapping/>
  </p:clrMapOvr>
</p:sld>
</file>

<file path=ppt/theme/theme1.xml><?xml version="1.0" encoding="utf-8"?>
<a:theme xmlns:a="http://schemas.openxmlformats.org/drawingml/2006/main" name="EI-JKU 16: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Breitbild</PresentationFormat>
  <Paragraphs>189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Arial,Bold</vt:lpstr>
      <vt:lpstr>Calibri</vt:lpstr>
      <vt:lpstr>Courier New</vt:lpstr>
      <vt:lpstr>Symbol</vt:lpstr>
      <vt:lpstr>Wingdings</vt:lpstr>
      <vt:lpstr>EI-JKU 16:9</vt:lpstr>
      <vt:lpstr>PowerPoint-Präsentation</vt:lpstr>
      <vt:lpstr>Outline</vt:lpstr>
      <vt:lpstr>Energieinstitut an der JKU</vt:lpstr>
      <vt:lpstr>Overview</vt:lpstr>
      <vt:lpstr>PowerPoint-Präsentation</vt:lpstr>
      <vt:lpstr>What is meant by…</vt:lpstr>
      <vt:lpstr>PowerPoint-Präsentation</vt:lpstr>
      <vt:lpstr>Designing a roadmap</vt:lpstr>
      <vt:lpstr>PowerPoint-Präsentation</vt:lpstr>
      <vt:lpstr>Comparison with other universities</vt:lpstr>
      <vt:lpstr>Comparison with other universities</vt:lpstr>
      <vt:lpstr>Comparison with other universities</vt:lpstr>
      <vt:lpstr>Data collection at JKU</vt:lpstr>
      <vt:lpstr>Data collection at JKU</vt:lpstr>
      <vt:lpstr>Energy</vt:lpstr>
      <vt:lpstr>Energy</vt:lpstr>
      <vt:lpstr>Mobility</vt:lpstr>
      <vt:lpstr>Next steps</vt:lpstr>
      <vt:lpstr>PowerPoint-Präsentation</vt:lpstr>
    </vt:vector>
  </TitlesOfParts>
  <Company>JKU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Veseli Argjenta</dc:creator>
  <cp:lastModifiedBy>Simon Moser</cp:lastModifiedBy>
  <cp:revision>257</cp:revision>
  <dcterms:created xsi:type="dcterms:W3CDTF">2021-11-23T11:11:23Z</dcterms:created>
  <dcterms:modified xsi:type="dcterms:W3CDTF">2023-06-12T11:39:19Z</dcterms:modified>
</cp:coreProperties>
</file>