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7559675" cy="10691813"/>
  <p:notesSz cx="6797675" cy="9928225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034"/>
    <a:srgbClr val="007AA3"/>
    <a:srgbClr val="BBD03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6" autoAdjust="0"/>
    <p:restoredTop sz="96450" autoAdjust="0"/>
  </p:normalViewPr>
  <p:slideViewPr>
    <p:cSldViewPr snapToGrid="0">
      <p:cViewPr varScale="1">
        <p:scale>
          <a:sx n="63" d="100"/>
          <a:sy n="63" d="100"/>
        </p:scale>
        <p:origin x="84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3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065" cy="49741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094" y="2"/>
            <a:ext cx="2946065" cy="49741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05E02316-A3A9-40CE-8399-988D8D269502}" type="datetimeFigureOut">
              <a:rPr lang="de-AT" smtClean="0"/>
              <a:t>03.10.2023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813"/>
            <a:ext cx="2946065" cy="49741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094" y="9430813"/>
            <a:ext cx="2946065" cy="49741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5C731D18-B53C-4622-9947-A3FBDDB0C9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17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065" cy="49741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094" y="2"/>
            <a:ext cx="2946065" cy="49741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F5E89DEF-C035-41A2-9AFE-A6026D4C04BE}" type="datetimeFigureOut">
              <a:rPr lang="de-AT" smtClean="0"/>
              <a:t>03.10.2023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60" y="4778546"/>
            <a:ext cx="5439355" cy="3908458"/>
          </a:xfrm>
          <a:prstGeom prst="rect">
            <a:avLst/>
          </a:prstGeom>
        </p:spPr>
        <p:txBody>
          <a:bodyPr vert="horz" lIns="88203" tIns="44102" rIns="88203" bIns="4410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813"/>
            <a:ext cx="2946065" cy="49741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094" y="9430813"/>
            <a:ext cx="2946065" cy="49741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BEF2A079-E7F8-4A78-8EEA-DD00A8D5DE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72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82882" y="201389"/>
            <a:ext cx="7200000" cy="31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05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4221349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3913" y="3681997"/>
            <a:ext cx="6588304" cy="522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10961" y="4221257"/>
            <a:ext cx="1071450" cy="388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5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31773" y="735932"/>
            <a:ext cx="6562752" cy="1095733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DEN TITEL.</a:t>
            </a:r>
          </a:p>
        </p:txBody>
      </p:sp>
      <p:sp>
        <p:nvSpPr>
          <p:cNvPr id="16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5867400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1743913"/>
            <a:ext cx="1439940" cy="1440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14650" y="4467099"/>
            <a:ext cx="6588000" cy="464959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181825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340" userDrawn="1">
          <p15:clr>
            <a:srgbClr val="FBAE40"/>
          </p15:clr>
        </p15:guide>
        <p15:guide id="3" pos="1111" userDrawn="1">
          <p15:clr>
            <a:srgbClr val="FBAE40"/>
          </p15:clr>
        </p15:guide>
        <p15:guide id="4" orient="horz" pos="5908" userDrawn="1">
          <p15:clr>
            <a:srgbClr val="FBAE40"/>
          </p15:clr>
        </p15:guide>
        <p15:guide id="5" orient="horz" pos="615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W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82882" y="201389"/>
            <a:ext cx="7200000" cy="31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05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3913" y="3681997"/>
            <a:ext cx="6588304" cy="522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10961" y="4221257"/>
            <a:ext cx="1071450" cy="388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5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31773" y="735932"/>
            <a:ext cx="6562752" cy="1095733"/>
          </a:xfrm>
        </p:spPr>
        <p:txBody>
          <a:bodyPr/>
          <a:lstStyle>
            <a:lvl1pPr>
              <a:defRPr sz="2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DEN TITEL.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1743913"/>
            <a:ext cx="1439940" cy="1440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14650" y="4467099"/>
            <a:ext cx="6588000" cy="464959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4221349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5867400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088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siness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82882" y="201389"/>
            <a:ext cx="7200000" cy="3168000"/>
          </a:xfrm>
          <a:prstGeom prst="rect">
            <a:avLst/>
          </a:prstGeom>
          <a:solidFill>
            <a:srgbClr val="BB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05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3913" y="3681997"/>
            <a:ext cx="6588304" cy="522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10961" y="4221257"/>
            <a:ext cx="1071450" cy="388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5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31773" y="735932"/>
            <a:ext cx="6562752" cy="1095733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DEN TITEL.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1743913"/>
            <a:ext cx="1439940" cy="1440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14650" y="4467099"/>
            <a:ext cx="6588000" cy="464959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" y="9370800"/>
            <a:ext cx="1660914" cy="1177200"/>
          </a:xfrm>
          <a:prstGeom prst="rect">
            <a:avLst/>
          </a:prstGeom>
        </p:spPr>
      </p:pic>
      <p:sp>
        <p:nvSpPr>
          <p:cNvPr id="13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4221349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5867400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000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82882" y="201389"/>
            <a:ext cx="7200000" cy="31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05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3913" y="3681997"/>
            <a:ext cx="6588304" cy="522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10961" y="4221257"/>
            <a:ext cx="1071450" cy="388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5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31773" y="735932"/>
            <a:ext cx="6562752" cy="1095733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DEN TITEL.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1743913"/>
            <a:ext cx="1439940" cy="1440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14650" y="4467099"/>
            <a:ext cx="6588000" cy="464959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4221349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5867400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204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82882" y="201389"/>
            <a:ext cx="7200000" cy="31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05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3913" y="3681997"/>
            <a:ext cx="6588304" cy="522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10961" y="4221257"/>
            <a:ext cx="1071450" cy="388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5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31773" y="735932"/>
            <a:ext cx="6562752" cy="1095733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DEN TITEL.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1743913"/>
            <a:ext cx="1439940" cy="1440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14650" y="4467099"/>
            <a:ext cx="6588000" cy="464959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" y="9370800"/>
            <a:ext cx="1660914" cy="1177200"/>
          </a:xfrm>
          <a:prstGeom prst="rect">
            <a:avLst/>
          </a:prstGeom>
        </p:spPr>
      </p:pic>
      <p:sp>
        <p:nvSpPr>
          <p:cNvPr id="13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4221349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5867400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40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82882" y="201389"/>
            <a:ext cx="7200000" cy="3168000"/>
          </a:xfrm>
          <a:prstGeom prst="rect">
            <a:avLst/>
          </a:prstGeom>
          <a:solidFill>
            <a:srgbClr val="00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05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3913" y="3681997"/>
            <a:ext cx="6588304" cy="522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10961" y="4221257"/>
            <a:ext cx="1071450" cy="388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5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31773" y="735932"/>
            <a:ext cx="6562752" cy="1095733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DEN TITEL.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1743913"/>
            <a:ext cx="1439940" cy="1440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14650" y="4467099"/>
            <a:ext cx="6588000" cy="464959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4221349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5867400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379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82882" y="201389"/>
            <a:ext cx="7200000" cy="3168000"/>
          </a:xfrm>
          <a:prstGeom prst="rect">
            <a:avLst/>
          </a:prstGeom>
          <a:solidFill>
            <a:srgbClr val="00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05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3913" y="3681997"/>
            <a:ext cx="6588304" cy="522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10961" y="4221257"/>
            <a:ext cx="1071450" cy="388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5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31773" y="735932"/>
            <a:ext cx="6562752" cy="1095733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DEN TITEL.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1743913"/>
            <a:ext cx="1439940" cy="1440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14650" y="4467099"/>
            <a:ext cx="6588000" cy="464959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" y="9370800"/>
            <a:ext cx="1660914" cy="1177200"/>
          </a:xfrm>
          <a:prstGeom prst="rect">
            <a:avLst/>
          </a:prstGeom>
        </p:spPr>
      </p:pic>
      <p:sp>
        <p:nvSpPr>
          <p:cNvPr id="13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4221349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5867400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088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82882" y="201389"/>
            <a:ext cx="7200000" cy="31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05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3913" y="3681997"/>
            <a:ext cx="6588304" cy="522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10961" y="4221257"/>
            <a:ext cx="1071450" cy="388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5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31773" y="735932"/>
            <a:ext cx="6562752" cy="1095733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/>
              <a:t>DEN TITEL.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1743913"/>
            <a:ext cx="1439940" cy="1440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14650" y="4467099"/>
            <a:ext cx="6588000" cy="464959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4221349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5867400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597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, z.B Antrittsvorle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3913" y="3681997"/>
            <a:ext cx="6588304" cy="522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10961" y="4221257"/>
            <a:ext cx="1071450" cy="388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5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31773" y="735932"/>
            <a:ext cx="6562752" cy="1095733"/>
          </a:xfrm>
        </p:spPr>
        <p:txBody>
          <a:bodyPr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DEN TITEL.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14650" y="4467099"/>
            <a:ext cx="6588000" cy="464959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9" t="15819" r="44018" b="42469"/>
          <a:stretch/>
        </p:blipFill>
        <p:spPr>
          <a:xfrm>
            <a:off x="352800" y="1782000"/>
            <a:ext cx="1589397" cy="1350000"/>
          </a:xfrm>
          <a:prstGeom prst="rect">
            <a:avLst/>
          </a:prstGeom>
        </p:spPr>
      </p:pic>
      <p:sp>
        <p:nvSpPr>
          <p:cNvPr id="9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4221349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5867400" y="9379059"/>
            <a:ext cx="1144817" cy="4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7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792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773" y="823742"/>
            <a:ext cx="6590102" cy="1095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/>
              <a:t>TITELMUSTERFORMAT DURCH KLICKEN BEARBEITEN.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47" y="4759832"/>
            <a:ext cx="6574953" cy="43907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AT" dirty="0"/>
              <a:t>Erste Ebene</a:t>
            </a: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9369282"/>
            <a:ext cx="1663200" cy="11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1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  <p:sldLayoutId id="2147483698" r:id="rId3"/>
    <p:sldLayoutId id="2147483693" r:id="rId4"/>
    <p:sldLayoutId id="2147483694" r:id="rId5"/>
    <p:sldLayoutId id="2147483695" r:id="rId6"/>
    <p:sldLayoutId id="2147483697" r:id="rId7"/>
    <p:sldLayoutId id="2147483692" r:id="rId8"/>
    <p:sldLayoutId id="2147483699" r:id="rId9"/>
  </p:sldLayoutIdLst>
  <p:hf sldNum="0" hdr="0" ftr="0" dt="0"/>
  <p:txStyles>
    <p:titleStyle>
      <a:lvl1pPr algn="l" defTabSz="1425424" rtl="0" eaLnBrk="1" latinLnBrk="0" hangingPunct="1">
        <a:lnSpc>
          <a:spcPct val="83000"/>
        </a:lnSpc>
        <a:spcBef>
          <a:spcPct val="0"/>
        </a:spcBef>
        <a:buNone/>
        <a:defRPr sz="25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425424" rtl="0" eaLnBrk="1" latinLnBrk="0" hangingPunct="1">
        <a:lnSpc>
          <a:spcPct val="105000"/>
        </a:lnSpc>
        <a:spcBef>
          <a:spcPts val="200"/>
        </a:spcBef>
        <a:buSzPct val="120000"/>
        <a:buFont typeface="Arial" panose="020B0604020202020204" pitchFamily="34" charset="0"/>
        <a:buNone/>
        <a:defRPr sz="1287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879" indent="-285750" algn="l" defTabSz="1425424" rtl="0" eaLnBrk="1" latinLnBrk="0" hangingPunct="1">
        <a:lnSpc>
          <a:spcPct val="105000"/>
        </a:lnSpc>
        <a:spcBef>
          <a:spcPts val="0"/>
        </a:spcBef>
        <a:buSzPct val="120000"/>
        <a:buFont typeface="Arial" panose="020B0604020202020204" pitchFamily="34" charset="0"/>
        <a:buChar char="•"/>
        <a:tabLst/>
        <a:defRPr sz="1287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99386" indent="-233129" algn="l" defTabSz="1425424" rtl="0" eaLnBrk="1" latinLnBrk="0" hangingPunct="1">
        <a:lnSpc>
          <a:spcPct val="105000"/>
        </a:lnSpc>
        <a:spcBef>
          <a:spcPts val="0"/>
        </a:spcBef>
        <a:buSzPct val="125000"/>
        <a:buFont typeface="Arial" panose="020B0604020202020204" pitchFamily="34" charset="0"/>
        <a:buChar char="◦"/>
        <a:defRPr sz="1287" kern="1200">
          <a:solidFill>
            <a:schemeClr val="tx1"/>
          </a:solidFill>
          <a:latin typeface="+mn-lt"/>
          <a:ea typeface="+mn-ea"/>
          <a:cs typeface="+mn-cs"/>
        </a:defRPr>
      </a:lvl3pPr>
      <a:lvl4pPr marL="932515" indent="-233129" algn="l" defTabSz="1425424" rtl="0" eaLnBrk="1" latinLnBrk="0" hangingPunct="1">
        <a:lnSpc>
          <a:spcPct val="105000"/>
        </a:lnSpc>
        <a:spcBef>
          <a:spcPts val="0"/>
        </a:spcBef>
        <a:buSzPct val="85000"/>
        <a:buFont typeface="Wingdings" panose="05000000000000000000" pitchFamily="2" charset="2"/>
        <a:buChar char=""/>
        <a:defRPr sz="1287" kern="1200">
          <a:solidFill>
            <a:schemeClr val="tx1"/>
          </a:solidFill>
          <a:latin typeface="+mn-lt"/>
          <a:ea typeface="+mn-ea"/>
          <a:cs typeface="+mn-cs"/>
        </a:defRPr>
      </a:lvl4pPr>
      <a:lvl5pPr marL="1165644" indent="-233129" algn="l" defTabSz="1425424" rtl="0" eaLnBrk="1" latinLnBrk="0" hangingPunct="1">
        <a:lnSpc>
          <a:spcPct val="105000"/>
        </a:lnSpc>
        <a:spcBef>
          <a:spcPts val="0"/>
        </a:spcBef>
        <a:buSzPct val="110000"/>
        <a:buFont typeface="Arial" panose="020B0604020202020204" pitchFamily="34" charset="0"/>
        <a:buChar char="-"/>
        <a:defRPr sz="1287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1425424" rtl="0" eaLnBrk="1" latinLnBrk="0" hangingPunct="1">
        <a:lnSpc>
          <a:spcPct val="105000"/>
        </a:lnSpc>
        <a:spcBef>
          <a:spcPts val="0"/>
        </a:spcBef>
        <a:buSzPct val="65000"/>
        <a:buFont typeface="Wingdings 2" panose="05020102010507070707" pitchFamily="18" charset="2"/>
        <a:buChar char=""/>
        <a:defRPr sz="1290" kern="1200">
          <a:solidFill>
            <a:schemeClr val="tx1"/>
          </a:solidFill>
          <a:latin typeface="+mn-lt"/>
          <a:ea typeface="+mn-ea"/>
          <a:cs typeface="+mn-cs"/>
        </a:defRPr>
      </a:lvl6pPr>
      <a:lvl7pPr marL="4632629" indent="-356356" algn="l" defTabSz="142542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341" indent="-356356" algn="l" defTabSz="142542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054" indent="-356356" algn="l" defTabSz="142542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42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13" algn="l" defTabSz="142542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424" algn="l" defTabSz="142542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136" algn="l" defTabSz="142542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0849" algn="l" defTabSz="142542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562" algn="l" defTabSz="142542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273" algn="l" defTabSz="142542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8985" algn="l" defTabSz="142542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1698" algn="l" defTabSz="142542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gehoerlos-ooe.at/kontakt" TargetMode="External"/><Relationship Id="rId13" Type="http://schemas.openxmlformats.org/officeDocument/2006/relationships/hyperlink" Target="https://www.autistenhilfe.at/wir-ueber-uns/" TargetMode="External"/><Relationship Id="rId18" Type="http://schemas.openxmlformats.org/officeDocument/2006/relationships/hyperlink" Target="mailto:mobile.familiendienste@caritas-linz.at" TargetMode="External"/><Relationship Id="rId3" Type="http://schemas.openxmlformats.org/officeDocument/2006/relationships/hyperlink" Target="mailto:beratung@alleinerziehend.at" TargetMode="External"/><Relationship Id="rId7" Type="http://schemas.openxmlformats.org/officeDocument/2006/relationships/hyperlink" Target="http://www.down-syndrom.at/oberosterreich-salzburg/" TargetMode="External"/><Relationship Id="rId12" Type="http://schemas.openxmlformats.org/officeDocument/2006/relationships/hyperlink" Target="mailto:office@autistenhilfe.at" TargetMode="External"/><Relationship Id="rId17" Type="http://schemas.openxmlformats.org/officeDocument/2006/relationships/hyperlink" Target="http://www.spattstrasse.at/unser-angebot/familienberatung" TargetMode="External"/><Relationship Id="rId2" Type="http://schemas.openxmlformats.org/officeDocument/2006/relationships/image" Target="../media/image7.jpg"/><Relationship Id="rId16" Type="http://schemas.openxmlformats.org/officeDocument/2006/relationships/hyperlink" Target="mailto:familienberatung@spattstrasse.a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ffice@down-syndrom.at" TargetMode="External"/><Relationship Id="rId11" Type="http://schemas.openxmlformats.org/officeDocument/2006/relationships/hyperlink" Target="mailto:kijuk@caritas-linz.at" TargetMode="External"/><Relationship Id="rId5" Type="http://schemas.openxmlformats.org/officeDocument/2006/relationships/hyperlink" Target="https://www.blindenverband-ooe.at/" TargetMode="External"/><Relationship Id="rId15" Type="http://schemas.openxmlformats.org/officeDocument/2006/relationships/hyperlink" Target="https://chronischkrank.at/" TargetMode="External"/><Relationship Id="rId10" Type="http://schemas.openxmlformats.org/officeDocument/2006/relationships/image" Target="../media/image2.emf"/><Relationship Id="rId4" Type="http://schemas.openxmlformats.org/officeDocument/2006/relationships/hyperlink" Target="https://www.alleinerziehend.at/" TargetMode="External"/><Relationship Id="rId9" Type="http://schemas.openxmlformats.org/officeDocument/2006/relationships/hyperlink" Target="https://gehoerlos-ooe.at/" TargetMode="External"/><Relationship Id="rId14" Type="http://schemas.openxmlformats.org/officeDocument/2006/relationships/hyperlink" Target="mailto:kontakt@chronischkrank.a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ooe@gewaltschutzzentrum.at" TargetMode="External"/><Relationship Id="rId13" Type="http://schemas.openxmlformats.org/officeDocument/2006/relationships/hyperlink" Target="https://www.pmooe.at/" TargetMode="External"/><Relationship Id="rId18" Type="http://schemas.openxmlformats.org/officeDocument/2006/relationships/image" Target="../media/image9.png"/><Relationship Id="rId3" Type="http://schemas.openxmlformats.org/officeDocument/2006/relationships/hyperlink" Target="mailto:service@exitsozial.at" TargetMode="External"/><Relationship Id="rId7" Type="http://schemas.openxmlformats.org/officeDocument/2006/relationships/image" Target="../media/image2.emf"/><Relationship Id="rId12" Type="http://schemas.openxmlformats.org/officeDocument/2006/relationships/hyperlink" Target="mailto:kontakt@promenteooe.at" TargetMode="External"/><Relationship Id="rId17" Type="http://schemas.openxmlformats.org/officeDocument/2006/relationships/image" Target="../media/image8.jpg"/><Relationship Id="rId2" Type="http://schemas.openxmlformats.org/officeDocument/2006/relationships/hyperlink" Target="https://www.linz.at/images/files/Infobroschuere_LGBTIQ_2022.pdf" TargetMode="External"/><Relationship Id="rId16" Type="http://schemas.openxmlformats.org/officeDocument/2006/relationships/hyperlink" Target="https://www.gesundes-oberoesterreich.at/4657_DEU_HTML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rauenhaus-linz.at/" TargetMode="External"/><Relationship Id="rId11" Type="http://schemas.openxmlformats.org/officeDocument/2006/relationships/hyperlink" Target="http://www.krisenhilfeooe.at/" TargetMode="External"/><Relationship Id="rId5" Type="http://schemas.openxmlformats.org/officeDocument/2006/relationships/hyperlink" Target="mailto:office@frauenhaus-linz.at" TargetMode="External"/><Relationship Id="rId15" Type="http://schemas.openxmlformats.org/officeDocument/2006/relationships/hyperlink" Target="mailto:doris.kasberger@ooe.gv.at" TargetMode="External"/><Relationship Id="rId10" Type="http://schemas.openxmlformats.org/officeDocument/2006/relationships/hyperlink" Target="mailto:office@krisenhilfeooe.at" TargetMode="External"/><Relationship Id="rId4" Type="http://schemas.openxmlformats.org/officeDocument/2006/relationships/hyperlink" Target="http://www.exitsozial.at/" TargetMode="External"/><Relationship Id="rId9" Type="http://schemas.openxmlformats.org/officeDocument/2006/relationships/hyperlink" Target="http://gewaltschutzzentrum.at/" TargetMode="External"/><Relationship Id="rId14" Type="http://schemas.openxmlformats.org/officeDocument/2006/relationships/hyperlink" Target="mailto:pflegende.angehoerige@caritas-linz.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>
            <a:extLst>
              <a:ext uri="{FF2B5EF4-FFF2-40B4-BE49-F238E27FC236}">
                <a16:creationId xmlns:a16="http://schemas.microsoft.com/office/drawing/2014/main" id="{95C0EDA3-6A77-45E0-A4FC-4D6BC487E3A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211835"/>
            <a:ext cx="7199376" cy="31623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1218241-2B7D-4AB8-B55C-54E7C0DC69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5B1EF3-DB63-44EB-BD7E-05598AFA7D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913" y="3681997"/>
            <a:ext cx="6588304" cy="522741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AT" spc="-5" dirty="0">
                <a:cs typeface="Arial"/>
              </a:rPr>
              <a:t>Anlaufstellen</a:t>
            </a:r>
            <a:r>
              <a:rPr lang="de-AT" spc="-50" dirty="0">
                <a:cs typeface="Arial"/>
              </a:rPr>
              <a:t> </a:t>
            </a:r>
            <a:r>
              <a:rPr lang="de-AT" spc="-5" dirty="0">
                <a:cs typeface="Arial"/>
              </a:rPr>
              <a:t>für</a:t>
            </a:r>
            <a:r>
              <a:rPr lang="de-AT" spc="-15" dirty="0">
                <a:cs typeface="Arial"/>
              </a:rPr>
              <a:t> </a:t>
            </a:r>
            <a:r>
              <a:rPr lang="de-AT" spc="-5" dirty="0">
                <a:cs typeface="Arial"/>
              </a:rPr>
              <a:t>diverse</a:t>
            </a:r>
            <a:r>
              <a:rPr lang="de-AT" spc="-30" dirty="0">
                <a:cs typeface="Arial"/>
              </a:rPr>
              <a:t> </a:t>
            </a:r>
            <a:r>
              <a:rPr lang="de-AT" spc="-5" dirty="0">
                <a:cs typeface="Arial"/>
              </a:rPr>
              <a:t>Lebenswelten</a:t>
            </a:r>
            <a:r>
              <a:rPr lang="de-AT" spc="-45" dirty="0">
                <a:cs typeface="Arial"/>
              </a:rPr>
              <a:t> </a:t>
            </a:r>
            <a:r>
              <a:rPr lang="de-AT" dirty="0">
                <a:cs typeface="Arial"/>
              </a:rPr>
              <a:t>(1)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5148696-EFBB-4CA3-A882-A260A51240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39556AA-3261-4E73-B43D-A437A95A65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028" y="4372693"/>
            <a:ext cx="6384284" cy="4818808"/>
          </a:xfrm>
        </p:spPr>
        <p:txBody>
          <a:bodyPr numCol="2"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de-AT" sz="1000" dirty="0">
                <a:latin typeface="Arial Black"/>
                <a:cs typeface="Arial Black"/>
              </a:rPr>
              <a:t>Alleinerziehend</a:t>
            </a:r>
          </a:p>
          <a:p>
            <a:pPr marL="12700" marR="5080">
              <a:lnSpc>
                <a:spcPct val="120600"/>
              </a:lnSpc>
              <a:spcBef>
                <a:spcPts val="5"/>
              </a:spcBef>
            </a:pPr>
            <a:r>
              <a:rPr lang="de-AT" sz="1000" dirty="0">
                <a:latin typeface="Arial MT"/>
                <a:cs typeface="Arial MT"/>
              </a:rPr>
              <a:t>Verein </a:t>
            </a:r>
            <a:r>
              <a:rPr lang="de-AT" sz="1000" spc="-5" dirty="0">
                <a:latin typeface="Arial MT"/>
                <a:cs typeface="Arial MT"/>
              </a:rPr>
              <a:t>Alleinerziehend </a:t>
            </a:r>
            <a:r>
              <a:rPr lang="de-AT" sz="1000" dirty="0">
                <a:latin typeface="Arial MT"/>
                <a:cs typeface="Arial MT"/>
              </a:rPr>
              <a:t> </a:t>
            </a:r>
            <a:r>
              <a:rPr lang="de-AT" sz="1000" spc="-5" dirty="0" err="1">
                <a:latin typeface="Arial MT"/>
                <a:cs typeface="Arial MT"/>
              </a:rPr>
              <a:t>Gstöttnerhofstraße</a:t>
            </a:r>
            <a:r>
              <a:rPr lang="de-AT" sz="1000" spc="-5" dirty="0">
                <a:latin typeface="Arial MT"/>
                <a:cs typeface="Arial MT"/>
              </a:rPr>
              <a:t> 2/1/6, 4040 </a:t>
            </a:r>
            <a:r>
              <a:rPr lang="de-AT" sz="1000" dirty="0">
                <a:latin typeface="Arial MT"/>
                <a:cs typeface="Arial MT"/>
              </a:rPr>
              <a:t>Linz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732</a:t>
            </a:r>
            <a:r>
              <a:rPr lang="de-AT" sz="1000" spc="-5" dirty="0">
                <a:latin typeface="Arial MT"/>
                <a:cs typeface="Arial MT"/>
              </a:rPr>
              <a:t> 6542 70</a:t>
            </a:r>
            <a:endParaRPr lang="de-AT" sz="1000" dirty="0">
              <a:latin typeface="Arial MT"/>
              <a:cs typeface="Arial MT"/>
            </a:endParaRPr>
          </a:p>
          <a:p>
            <a:pPr marL="12700" marR="163830">
              <a:lnSpc>
                <a:spcPct val="121000"/>
              </a:lnSpc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beratung@alleinerziehend.at </a:t>
            </a:r>
            <a:r>
              <a:rPr lang="de-AT" sz="100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</a:p>
          <a:p>
            <a:pPr marL="12700" marR="163830">
              <a:lnSpc>
                <a:spcPct val="121000"/>
              </a:lnSpc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4"/>
              </a:rPr>
              <a:t>alleinerziehend.at </a:t>
            </a:r>
            <a:endParaRPr lang="de-AT" sz="1000" u="sng" spc="-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Arial MT"/>
              <a:cs typeface="Arial MT"/>
            </a:endParaRPr>
          </a:p>
          <a:p>
            <a:pPr marL="12700" marR="163830">
              <a:lnSpc>
                <a:spcPct val="121000"/>
              </a:lnSpc>
            </a:pPr>
            <a:r>
              <a:rPr lang="de-AT" sz="1000" dirty="0">
                <a:latin typeface="Arial MT"/>
                <a:cs typeface="Arial MT"/>
              </a:rPr>
              <a:t>Notrufnummer:</a:t>
            </a:r>
            <a:r>
              <a:rPr lang="de-AT" sz="1000" spc="-65" dirty="0">
                <a:latin typeface="Arial MT"/>
                <a:cs typeface="Arial MT"/>
              </a:rPr>
              <a:t> </a:t>
            </a:r>
            <a:r>
              <a:rPr lang="de-AT" sz="1000" b="1" dirty="0">
                <a:cs typeface="Arial"/>
              </a:rPr>
              <a:t>142</a:t>
            </a:r>
            <a:r>
              <a:rPr lang="de-AT" sz="1000" b="1" spc="-20" dirty="0">
                <a:cs typeface="Arial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Elterntelefon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br>
              <a:rPr lang="en-US" sz="1000" dirty="0"/>
            </a:br>
            <a:r>
              <a:rPr lang="de-AT" sz="1000" spc="-5" dirty="0">
                <a:latin typeface="Arial Black"/>
                <a:cs typeface="Arial Black"/>
              </a:rPr>
              <a:t>Behinderungen</a:t>
            </a:r>
            <a:endParaRPr lang="de-AT" sz="1000" dirty="0">
              <a:latin typeface="Arial Black"/>
              <a:cs typeface="Arial Black"/>
            </a:endParaRPr>
          </a:p>
          <a:p>
            <a:pPr marL="12700" marR="5080">
              <a:lnSpc>
                <a:spcPct val="121000"/>
              </a:lnSpc>
            </a:pPr>
            <a:r>
              <a:rPr lang="de-AT" sz="1000" dirty="0">
                <a:latin typeface="Arial MT"/>
                <a:cs typeface="Arial MT"/>
              </a:rPr>
              <a:t>Blinden- und </a:t>
            </a:r>
            <a:r>
              <a:rPr lang="de-AT" sz="1000" spc="-5" dirty="0">
                <a:latin typeface="Arial MT"/>
                <a:cs typeface="Arial MT"/>
              </a:rPr>
              <a:t>Sehbehindertenverband Oberösterreich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spc="-5" dirty="0" err="1">
                <a:latin typeface="Arial MT"/>
                <a:cs typeface="Arial MT"/>
              </a:rPr>
              <a:t>Makartstraße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11,</a:t>
            </a:r>
            <a:r>
              <a:rPr lang="de-AT" sz="1000" spc="-2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4020 </a:t>
            </a:r>
            <a:r>
              <a:rPr lang="de-AT" sz="1000" dirty="0">
                <a:latin typeface="Arial MT"/>
                <a:cs typeface="Arial MT"/>
              </a:rPr>
              <a:t>Linz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732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65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22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96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blindenverband-ooe.at</a:t>
            </a:r>
            <a:endParaRPr lang="de-AT" sz="1000" dirty="0">
              <a:latin typeface="Arial MT"/>
              <a:cs typeface="Arial MT"/>
            </a:endParaRPr>
          </a:p>
          <a:p>
            <a:pPr marL="12700" marR="5080">
              <a:lnSpc>
                <a:spcPct val="121000"/>
              </a:lnSpc>
              <a:spcBef>
                <a:spcPts val="95"/>
              </a:spcBef>
            </a:pPr>
            <a:br>
              <a:rPr lang="en-US" sz="1000" dirty="0"/>
            </a:br>
            <a:r>
              <a:rPr lang="en-US" sz="1000" spc="-5" dirty="0">
                <a:latin typeface="Arial MT"/>
                <a:cs typeface="Arial MT"/>
              </a:rPr>
              <a:t>Down-</a:t>
            </a:r>
            <a:r>
              <a:rPr lang="en-US" sz="1000" spc="-5" dirty="0" err="1">
                <a:latin typeface="Arial MT"/>
                <a:cs typeface="Arial MT"/>
              </a:rPr>
              <a:t>Syndrom</a:t>
            </a:r>
            <a:r>
              <a:rPr lang="en-US" sz="1000" dirty="0">
                <a:latin typeface="Arial MT"/>
                <a:cs typeface="Arial MT"/>
              </a:rPr>
              <a:t> –</a:t>
            </a:r>
            <a:r>
              <a:rPr lang="en-US" sz="1000" spc="10" dirty="0">
                <a:latin typeface="Arial MT"/>
                <a:cs typeface="Arial MT"/>
              </a:rPr>
              <a:t> </a:t>
            </a:r>
            <a:r>
              <a:rPr lang="en-US" sz="1000" spc="-5" dirty="0">
                <a:latin typeface="Arial MT"/>
                <a:cs typeface="Arial MT"/>
              </a:rPr>
              <a:t>Gruppen</a:t>
            </a:r>
            <a:r>
              <a:rPr lang="en-US" sz="1000" spc="5" dirty="0">
                <a:latin typeface="Arial MT"/>
                <a:cs typeface="Arial MT"/>
              </a:rPr>
              <a:t> </a:t>
            </a:r>
            <a:r>
              <a:rPr lang="en-US" sz="1000" dirty="0">
                <a:latin typeface="Arial MT"/>
                <a:cs typeface="Arial MT"/>
              </a:rPr>
              <a:t>in</a:t>
            </a:r>
            <a:r>
              <a:rPr lang="en-US" sz="1000" spc="-5" dirty="0">
                <a:latin typeface="Arial MT"/>
                <a:cs typeface="Arial MT"/>
              </a:rPr>
              <a:t> </a:t>
            </a:r>
            <a:r>
              <a:rPr lang="en-US" sz="1000" spc="-5" dirty="0" err="1">
                <a:latin typeface="Arial MT"/>
                <a:cs typeface="Arial MT"/>
              </a:rPr>
              <a:t>Oberösterreich</a:t>
            </a:r>
            <a:r>
              <a:rPr lang="en-US" sz="1000" spc="-5" dirty="0">
                <a:latin typeface="Arial MT"/>
                <a:cs typeface="Arial MT"/>
              </a:rPr>
              <a:t>/Salzburg </a:t>
            </a:r>
          </a:p>
          <a:p>
            <a:pPr marL="12700" marR="5080">
              <a:lnSpc>
                <a:spcPct val="121000"/>
              </a:lnSpc>
              <a:spcBef>
                <a:spcPts val="95"/>
              </a:spcBef>
            </a:pPr>
            <a:r>
              <a:rPr lang="en-US" sz="1000" spc="-280" dirty="0">
                <a:latin typeface="Arial MT"/>
                <a:cs typeface="Arial MT"/>
              </a:rPr>
              <a:t> </a:t>
            </a:r>
            <a:r>
              <a:rPr lang="en-US" sz="1000" spc="-5" dirty="0" err="1">
                <a:latin typeface="Arial MT"/>
                <a:cs typeface="Arial MT"/>
              </a:rPr>
              <a:t>Fadingerstraße</a:t>
            </a:r>
            <a:r>
              <a:rPr lang="en-US" sz="1000" spc="-25" dirty="0">
                <a:latin typeface="Arial MT"/>
                <a:cs typeface="Arial MT"/>
              </a:rPr>
              <a:t> </a:t>
            </a:r>
            <a:r>
              <a:rPr lang="en-US" sz="1000" spc="-5" dirty="0">
                <a:latin typeface="Arial MT"/>
                <a:cs typeface="Arial MT"/>
              </a:rPr>
              <a:t>15,</a:t>
            </a:r>
            <a:r>
              <a:rPr lang="en-US" sz="1000" spc="-10" dirty="0">
                <a:latin typeface="Arial MT"/>
                <a:cs typeface="Arial MT"/>
              </a:rPr>
              <a:t> </a:t>
            </a:r>
            <a:r>
              <a:rPr lang="en-US" sz="1000" spc="-5" dirty="0">
                <a:latin typeface="Arial MT"/>
                <a:cs typeface="Arial MT"/>
              </a:rPr>
              <a:t>5020</a:t>
            </a:r>
            <a:r>
              <a:rPr lang="en-US" sz="1000" spc="-15" dirty="0">
                <a:latin typeface="Arial MT"/>
                <a:cs typeface="Arial MT"/>
              </a:rPr>
              <a:t> </a:t>
            </a:r>
            <a:r>
              <a:rPr lang="en-US" sz="1000" spc="-5" dirty="0">
                <a:latin typeface="Arial MT"/>
                <a:cs typeface="Arial MT"/>
              </a:rPr>
              <a:t>Salzburg</a:t>
            </a:r>
            <a:endParaRPr lang="en-US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1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6"/>
              </a:rPr>
              <a:t>office@down-syndrom.at</a:t>
            </a:r>
            <a:endParaRPr lang="en-US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7"/>
              </a:rPr>
              <a:t>down-syndrom.at/</a:t>
            </a:r>
            <a:r>
              <a:rPr lang="en-US" sz="1000" u="sng" spc="-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7"/>
              </a:rPr>
              <a:t>oberosterreich-salzburg</a:t>
            </a:r>
            <a:r>
              <a:rPr lang="en-US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7"/>
              </a:rPr>
              <a:t>/</a:t>
            </a:r>
            <a:endParaRPr lang="en-US" sz="1000" u="sng" spc="-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Arial MT"/>
              <a:cs typeface="Arial MT"/>
            </a:endParaRPr>
          </a:p>
          <a:p>
            <a:pPr marL="12700" marR="615315">
              <a:lnSpc>
                <a:spcPct val="121000"/>
              </a:lnSpc>
              <a:spcBef>
                <a:spcPts val="95"/>
              </a:spcBef>
            </a:pPr>
            <a:endParaRPr lang="en-US" sz="1000" spc="-5" dirty="0">
              <a:latin typeface="Arial MT"/>
              <a:cs typeface="Arial MT"/>
            </a:endParaRPr>
          </a:p>
          <a:p>
            <a:pPr marL="12700" marR="615315">
              <a:lnSpc>
                <a:spcPct val="121000"/>
              </a:lnSpc>
              <a:spcBef>
                <a:spcPts val="95"/>
              </a:spcBef>
            </a:pPr>
            <a:r>
              <a:rPr lang="en-US" sz="1000" spc="-5" dirty="0" err="1">
                <a:latin typeface="Arial MT"/>
                <a:cs typeface="Arial MT"/>
              </a:rPr>
              <a:t>Gehörlosenverband</a:t>
            </a:r>
            <a:r>
              <a:rPr lang="en-US" sz="1000" spc="-5" dirty="0">
                <a:latin typeface="Arial MT"/>
                <a:cs typeface="Arial MT"/>
              </a:rPr>
              <a:t> </a:t>
            </a:r>
            <a:r>
              <a:rPr lang="en-US" sz="1000" spc="-5" dirty="0" err="1">
                <a:latin typeface="Arial MT"/>
                <a:cs typeface="Arial MT"/>
              </a:rPr>
              <a:t>Oberösterreich</a:t>
            </a:r>
            <a:r>
              <a:rPr lang="en-US" sz="1000" spc="-5" dirty="0">
                <a:latin typeface="Arial MT"/>
                <a:cs typeface="Arial MT"/>
              </a:rPr>
              <a:t> </a:t>
            </a:r>
            <a:r>
              <a:rPr lang="en-US" sz="1000" spc="-280" dirty="0">
                <a:latin typeface="Arial MT"/>
                <a:cs typeface="Arial MT"/>
              </a:rPr>
              <a:t> </a:t>
            </a:r>
            <a:r>
              <a:rPr lang="en-US" sz="1000" spc="-5" dirty="0" err="1">
                <a:latin typeface="Arial MT"/>
                <a:cs typeface="Arial MT"/>
              </a:rPr>
              <a:t>Leharstraße</a:t>
            </a:r>
            <a:r>
              <a:rPr lang="en-US" sz="1000" spc="-20" dirty="0">
                <a:latin typeface="Arial MT"/>
                <a:cs typeface="Arial MT"/>
              </a:rPr>
              <a:t> </a:t>
            </a:r>
            <a:r>
              <a:rPr lang="en-US" sz="1000" spc="-5" dirty="0">
                <a:latin typeface="Arial MT"/>
                <a:cs typeface="Arial MT"/>
              </a:rPr>
              <a:t>28,</a:t>
            </a:r>
            <a:r>
              <a:rPr lang="en-US" sz="1000" spc="-10" dirty="0">
                <a:latin typeface="Arial MT"/>
                <a:cs typeface="Arial MT"/>
              </a:rPr>
              <a:t> </a:t>
            </a:r>
            <a:r>
              <a:rPr lang="en-US" sz="1000" spc="-5" dirty="0">
                <a:latin typeface="Arial MT"/>
                <a:cs typeface="Arial MT"/>
              </a:rPr>
              <a:t>4020</a:t>
            </a:r>
            <a:r>
              <a:rPr lang="en-US" sz="1000" spc="-15" dirty="0">
                <a:latin typeface="Arial MT"/>
                <a:cs typeface="Arial MT"/>
              </a:rPr>
              <a:t> </a:t>
            </a:r>
            <a:r>
              <a:rPr lang="en-US" sz="1000" dirty="0">
                <a:latin typeface="Arial MT"/>
                <a:cs typeface="Arial MT"/>
              </a:rPr>
              <a:t>Linz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1000" dirty="0">
                <a:latin typeface="Arial MT"/>
                <a:cs typeface="Arial MT"/>
              </a:rPr>
              <a:t>T</a:t>
            </a:r>
            <a:r>
              <a:rPr lang="en-US" sz="1000" spc="-30" dirty="0">
                <a:latin typeface="Arial MT"/>
                <a:cs typeface="Arial MT"/>
              </a:rPr>
              <a:t> </a:t>
            </a:r>
            <a:r>
              <a:rPr lang="en-US" sz="1000" dirty="0">
                <a:latin typeface="Arial MT"/>
                <a:cs typeface="Arial MT"/>
              </a:rPr>
              <a:t>+43</a:t>
            </a:r>
            <a:r>
              <a:rPr lang="en-US" sz="1000" spc="-20" dirty="0">
                <a:latin typeface="Arial MT"/>
                <a:cs typeface="Arial MT"/>
              </a:rPr>
              <a:t> </a:t>
            </a:r>
            <a:r>
              <a:rPr lang="en-US" sz="1000" dirty="0">
                <a:latin typeface="Arial MT"/>
                <a:cs typeface="Arial MT"/>
              </a:rPr>
              <a:t>732</a:t>
            </a:r>
            <a:r>
              <a:rPr lang="en-US" sz="1000" spc="-15" dirty="0">
                <a:latin typeface="Arial MT"/>
                <a:cs typeface="Arial MT"/>
              </a:rPr>
              <a:t> </a:t>
            </a:r>
            <a:r>
              <a:rPr lang="en-US" sz="1000" dirty="0">
                <a:latin typeface="Arial MT"/>
                <a:cs typeface="Arial MT"/>
              </a:rPr>
              <a:t>65</a:t>
            </a:r>
            <a:r>
              <a:rPr lang="en-US" sz="1000" spc="-20" dirty="0">
                <a:latin typeface="Arial MT"/>
                <a:cs typeface="Arial MT"/>
              </a:rPr>
              <a:t> </a:t>
            </a:r>
            <a:r>
              <a:rPr lang="en-US" sz="1000" dirty="0">
                <a:latin typeface="Arial MT"/>
                <a:cs typeface="Arial MT"/>
              </a:rPr>
              <a:t>12</a:t>
            </a:r>
            <a:r>
              <a:rPr lang="en-US" sz="1000" spc="-15" dirty="0">
                <a:latin typeface="Arial MT"/>
                <a:cs typeface="Arial MT"/>
              </a:rPr>
              <a:t> </a:t>
            </a:r>
            <a:r>
              <a:rPr lang="en-US" sz="1000" spc="-5" dirty="0">
                <a:latin typeface="Arial MT"/>
                <a:cs typeface="Arial MT"/>
              </a:rPr>
              <a:t>19</a:t>
            </a:r>
            <a:endParaRPr lang="en-US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1000" dirty="0">
                <a:latin typeface="Arial MT"/>
                <a:cs typeface="Arial MT"/>
              </a:rPr>
              <a:t>Mobil:</a:t>
            </a:r>
            <a:r>
              <a:rPr lang="en-US" sz="1000" spc="-35" dirty="0">
                <a:latin typeface="Arial MT"/>
                <a:cs typeface="Arial MT"/>
              </a:rPr>
              <a:t> </a:t>
            </a:r>
            <a:r>
              <a:rPr lang="en-US" sz="1000" dirty="0">
                <a:latin typeface="Arial MT"/>
                <a:cs typeface="Arial MT"/>
              </a:rPr>
              <a:t>T</a:t>
            </a:r>
            <a:r>
              <a:rPr lang="en-US" sz="1000" spc="-20" dirty="0">
                <a:latin typeface="Arial MT"/>
                <a:cs typeface="Arial MT"/>
              </a:rPr>
              <a:t> </a:t>
            </a:r>
            <a:r>
              <a:rPr lang="en-US" sz="1000" dirty="0">
                <a:latin typeface="Arial MT"/>
                <a:cs typeface="Arial MT"/>
              </a:rPr>
              <a:t>+</a:t>
            </a:r>
            <a:r>
              <a:rPr lang="en-US" sz="1000" spc="-20" dirty="0">
                <a:latin typeface="Arial MT"/>
                <a:cs typeface="Arial MT"/>
              </a:rPr>
              <a:t> </a:t>
            </a:r>
            <a:r>
              <a:rPr lang="en-US" sz="1000" dirty="0">
                <a:latin typeface="Arial MT"/>
                <a:cs typeface="Arial MT"/>
              </a:rPr>
              <a:t>43</a:t>
            </a:r>
            <a:r>
              <a:rPr lang="en-US" sz="1000" spc="-10" dirty="0">
                <a:latin typeface="Arial MT"/>
                <a:cs typeface="Arial MT"/>
              </a:rPr>
              <a:t> </a:t>
            </a:r>
            <a:r>
              <a:rPr lang="en-US" sz="1000" dirty="0">
                <a:latin typeface="Arial MT"/>
                <a:cs typeface="Arial MT"/>
              </a:rPr>
              <a:t>699</a:t>
            </a:r>
            <a:r>
              <a:rPr lang="en-US" sz="1000" spc="-10" dirty="0">
                <a:latin typeface="Arial MT"/>
                <a:cs typeface="Arial MT"/>
              </a:rPr>
              <a:t> </a:t>
            </a:r>
            <a:r>
              <a:rPr lang="en-US" sz="1000" spc="-5" dirty="0">
                <a:latin typeface="Arial MT"/>
                <a:cs typeface="Arial MT"/>
              </a:rPr>
              <a:t>1651</a:t>
            </a:r>
            <a:r>
              <a:rPr lang="en-US" sz="1000" spc="-10" dirty="0">
                <a:latin typeface="Arial MT"/>
                <a:cs typeface="Arial MT"/>
              </a:rPr>
              <a:t> </a:t>
            </a:r>
            <a:r>
              <a:rPr lang="en-US" sz="1000" spc="-5" dirty="0">
                <a:latin typeface="Arial MT"/>
                <a:cs typeface="Arial MT"/>
              </a:rPr>
              <a:t>2190</a:t>
            </a:r>
            <a:endParaRPr lang="en-US" sz="1000" dirty="0">
              <a:latin typeface="Arial MT"/>
              <a:cs typeface="Arial MT"/>
            </a:endParaRPr>
          </a:p>
          <a:p>
            <a:pPr marL="12700" marR="5080">
              <a:lnSpc>
                <a:spcPts val="1520"/>
              </a:lnSpc>
              <a:spcBef>
                <a:spcPts val="85"/>
              </a:spcBef>
            </a:pPr>
            <a:r>
              <a:rPr lang="en-US" sz="1000" dirty="0">
                <a:latin typeface="Arial MT"/>
                <a:cs typeface="Arial MT"/>
              </a:rPr>
              <a:t>E-Mail </a:t>
            </a:r>
            <a:r>
              <a:rPr lang="en-US" sz="1000" spc="-5" dirty="0">
                <a:latin typeface="Arial MT"/>
                <a:cs typeface="Arial MT"/>
              </a:rPr>
              <a:t>via </a:t>
            </a:r>
            <a:r>
              <a:rPr lang="en-US" sz="1000" dirty="0" err="1">
                <a:latin typeface="Arial MT"/>
                <a:cs typeface="Arial MT"/>
              </a:rPr>
              <a:t>Formular</a:t>
            </a:r>
            <a:r>
              <a:rPr lang="en-US" sz="1000" dirty="0">
                <a:latin typeface="Arial MT"/>
                <a:cs typeface="Arial MT"/>
              </a:rPr>
              <a:t>: </a:t>
            </a:r>
            <a:r>
              <a:rPr lang="en-US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8"/>
              </a:rPr>
              <a:t>gehoerlos-ooe.at/</a:t>
            </a:r>
            <a:r>
              <a:rPr lang="en-US" sz="1000" u="sng" spc="-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8"/>
              </a:rPr>
              <a:t>kontakt</a:t>
            </a:r>
            <a:r>
              <a:rPr lang="en-US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lang="en-US" sz="1000" spc="-28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lang="en-US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9"/>
              </a:rPr>
              <a:t>gehoerlos-ooe.at</a:t>
            </a:r>
            <a:endParaRPr lang="en-US" sz="1000" u="sng" spc="-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Arial MT"/>
              <a:cs typeface="Arial MT"/>
            </a:endParaRPr>
          </a:p>
          <a:p>
            <a:pPr>
              <a:tabLst>
                <a:tab pos="756000" algn="l"/>
              </a:tabLst>
            </a:pP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0FA42F-8F67-4C4A-8375-005128F7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73" y="745355"/>
            <a:ext cx="6562752" cy="10957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6D35BD8-7B7E-490D-8FB2-10014BEFD2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1743913"/>
            <a:ext cx="1439940" cy="1440000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6464C03-2D3A-496F-9894-07ACC4CC3D65}"/>
              </a:ext>
            </a:extLst>
          </p:cNvPr>
          <p:cNvSpPr txBox="1">
            <a:spLocks/>
          </p:cNvSpPr>
          <p:nvPr/>
        </p:nvSpPr>
        <p:spPr>
          <a:xfrm>
            <a:off x="4252707" y="4337068"/>
            <a:ext cx="2967490" cy="62319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1425424" rtl="0" eaLnBrk="1" latinLnBrk="0" hangingPunct="1">
              <a:lnSpc>
                <a:spcPct val="105000"/>
              </a:lnSpc>
              <a:spcBef>
                <a:spcPts val="200"/>
              </a:spcBef>
              <a:buSzPct val="120000"/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879" indent="-285750" algn="l" defTabSz="1425424" rtl="0" eaLnBrk="1" latinLnBrk="0" hangingPunct="1">
              <a:lnSpc>
                <a:spcPct val="105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9386" indent="-233129" algn="l" defTabSz="1425424" rtl="0" eaLnBrk="1" latinLnBrk="0" hangingPunct="1">
              <a:lnSpc>
                <a:spcPct val="105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515" indent="-233129" algn="l" defTabSz="1425424" rtl="0" eaLnBrk="1" latinLnBrk="0" hangingPunct="1">
              <a:lnSpc>
                <a:spcPct val="105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644" indent="-233129" algn="l" defTabSz="1425424" rtl="0" eaLnBrk="1" latinLnBrk="0" hangingPunct="1">
              <a:lnSpc>
                <a:spcPct val="105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1425424" rtl="0" eaLnBrk="1" latinLnBrk="0" hangingPunct="1">
              <a:lnSpc>
                <a:spcPct val="105000"/>
              </a:lnSpc>
              <a:spcBef>
                <a:spcPts val="0"/>
              </a:spcBef>
              <a:buSzPct val="65000"/>
              <a:buFont typeface="Wingdings 2" panose="05020102010507070707" pitchFamily="18" charset="2"/>
              <a:buChar char=""/>
              <a:defRPr sz="1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629" indent="-356356" algn="l" defTabSz="142542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341" indent="-356356" algn="l" defTabSz="142542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054" indent="-356356" algn="l" defTabSz="142542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21000"/>
              </a:lnSpc>
              <a:spcBef>
                <a:spcPts val="95"/>
              </a:spcBef>
            </a:pPr>
            <a:r>
              <a:rPr lang="de-AT" sz="1000" dirty="0">
                <a:latin typeface="Arial MT"/>
                <a:cs typeface="Arial MT"/>
              </a:rPr>
              <a:t>Kinder- und Jugendkompetenzzentrum </a:t>
            </a:r>
            <a:r>
              <a:rPr lang="de-AT" sz="1000" spc="-5" dirty="0">
                <a:latin typeface="Arial MT"/>
                <a:cs typeface="Arial MT"/>
              </a:rPr>
              <a:t>St. Isidor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St.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Isidor</a:t>
            </a:r>
            <a:r>
              <a:rPr lang="de-AT" sz="1000" spc="-1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13,</a:t>
            </a:r>
            <a:r>
              <a:rPr lang="de-AT" sz="1000" spc="-1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4060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Leonding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732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6791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7344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kijuk@caritas-linz.at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endParaRPr lang="en-US" sz="1000" dirty="0">
              <a:latin typeface="Arial MT"/>
              <a:cs typeface="Arial MT"/>
            </a:endParaRPr>
          </a:p>
          <a:p>
            <a:pPr marL="12700" marR="5080">
              <a:lnSpc>
                <a:spcPct val="121000"/>
              </a:lnSpc>
              <a:spcBef>
                <a:spcPts val="95"/>
              </a:spcBef>
            </a:pPr>
            <a:r>
              <a:rPr lang="de-AT" sz="1000" spc="-5" dirty="0">
                <a:latin typeface="Arial MT"/>
                <a:cs typeface="Arial MT"/>
              </a:rPr>
              <a:t>Dachverband </a:t>
            </a:r>
            <a:r>
              <a:rPr lang="de-AT" sz="1000" dirty="0">
                <a:latin typeface="Arial MT"/>
                <a:cs typeface="Arial MT"/>
              </a:rPr>
              <a:t>Österreichische </a:t>
            </a:r>
            <a:r>
              <a:rPr lang="de-AT" sz="1000" dirty="0" err="1">
                <a:latin typeface="Arial MT"/>
                <a:cs typeface="Arial MT"/>
              </a:rPr>
              <a:t>Autistenhilfe</a:t>
            </a:r>
            <a:r>
              <a:rPr lang="de-AT" sz="1000" dirty="0">
                <a:latin typeface="Arial MT"/>
                <a:cs typeface="Arial MT"/>
              </a:rPr>
              <a:t> (ÖAH)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Kompetenz-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und </a:t>
            </a:r>
            <a:r>
              <a:rPr lang="de-AT" sz="1000" spc="-5" dirty="0">
                <a:latin typeface="Arial MT"/>
                <a:cs typeface="Arial MT"/>
              </a:rPr>
              <a:t>Therapiezentrum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de-AT" sz="1000" dirty="0" err="1">
                <a:latin typeface="Arial MT"/>
                <a:cs typeface="Arial MT"/>
              </a:rPr>
              <a:t>Eßlinggasse</a:t>
            </a:r>
            <a:r>
              <a:rPr lang="de-AT" sz="1000" spc="-4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17,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1010</a:t>
            </a:r>
            <a:r>
              <a:rPr lang="de-AT" sz="1000" spc="-25" dirty="0">
                <a:latin typeface="Arial MT"/>
                <a:cs typeface="Arial MT"/>
              </a:rPr>
              <a:t> </a:t>
            </a:r>
            <a:r>
              <a:rPr lang="de-AT" sz="1000" spc="5" dirty="0">
                <a:latin typeface="Arial MT"/>
                <a:cs typeface="Arial MT"/>
              </a:rPr>
              <a:t>Wien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533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96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66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–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0</a:t>
            </a:r>
          </a:p>
          <a:p>
            <a:pPr marL="12700" marR="1226820">
              <a:lnSpc>
                <a:spcPct val="121000"/>
              </a:lnSpc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2"/>
              </a:rPr>
              <a:t>office@autistenhilfe.at </a:t>
            </a:r>
            <a:r>
              <a:rPr lang="de-AT" sz="100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3"/>
              </a:rPr>
              <a:t>autistenhilfe.at/wir-</a:t>
            </a:r>
            <a:r>
              <a:rPr lang="de-AT" sz="1000" u="sng" spc="-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3"/>
              </a:rPr>
              <a:t>ueber</a:t>
            </a: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3"/>
              </a:rPr>
              <a:t>-uns</a:t>
            </a:r>
            <a:endParaRPr lang="de-AT" sz="1000" dirty="0">
              <a:latin typeface="Arial MT"/>
              <a:cs typeface="Arial MT"/>
            </a:endParaRPr>
          </a:p>
          <a:p>
            <a:pPr>
              <a:tabLst>
                <a:tab pos="756000" algn="l"/>
              </a:tabLst>
            </a:pPr>
            <a:endParaRPr lang="de-AT" sz="1000" dirty="0"/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de-AT" sz="1000" b="1" dirty="0">
                <a:latin typeface="+mj-lt"/>
                <a:cs typeface="Arial Black"/>
              </a:rPr>
              <a:t>Chronische</a:t>
            </a:r>
            <a:r>
              <a:rPr lang="de-AT" sz="1000" b="1" spc="-85" dirty="0">
                <a:latin typeface="+mj-lt"/>
                <a:cs typeface="Arial Black"/>
              </a:rPr>
              <a:t> </a:t>
            </a:r>
            <a:r>
              <a:rPr lang="de-AT" sz="1000" b="1" dirty="0">
                <a:latin typeface="+mj-lt"/>
                <a:cs typeface="Arial Black"/>
              </a:rPr>
              <a:t>Erkrankungen</a:t>
            </a:r>
          </a:p>
          <a:p>
            <a:pPr marL="12700" marR="5080">
              <a:lnSpc>
                <a:spcPts val="1530"/>
              </a:lnSpc>
              <a:spcBef>
                <a:spcPts val="90"/>
              </a:spcBef>
            </a:pPr>
            <a:r>
              <a:rPr lang="de-AT" sz="1000" dirty="0">
                <a:latin typeface="Arial MT"/>
                <a:cs typeface="Arial MT"/>
              </a:rPr>
              <a:t>Verein chronisch krank </a:t>
            </a:r>
            <a:r>
              <a:rPr lang="de-AT" sz="1000" spc="-5" dirty="0">
                <a:latin typeface="Arial MT"/>
                <a:cs typeface="Arial MT"/>
              </a:rPr>
              <a:t>(Beratung </a:t>
            </a:r>
            <a:r>
              <a:rPr lang="de-AT" sz="1000" dirty="0">
                <a:latin typeface="Arial MT"/>
                <a:cs typeface="Arial MT"/>
              </a:rPr>
              <a:t>an </a:t>
            </a:r>
            <a:r>
              <a:rPr lang="de-AT" sz="1000" spc="-5" dirty="0">
                <a:latin typeface="Arial MT"/>
                <a:cs typeface="Arial MT"/>
              </a:rPr>
              <a:t>der </a:t>
            </a:r>
            <a:r>
              <a:rPr lang="de-AT" sz="1000" dirty="0">
                <a:latin typeface="Arial MT"/>
                <a:cs typeface="Arial MT"/>
              </a:rPr>
              <a:t>JKU)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Kirchenplatz</a:t>
            </a:r>
            <a:r>
              <a:rPr lang="de-AT" sz="1000" spc="-3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3,</a:t>
            </a:r>
            <a:r>
              <a:rPr lang="de-AT" sz="1000" spc="-1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4470 Enns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2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7223</a:t>
            </a:r>
            <a:r>
              <a:rPr lang="de-AT" sz="1000" spc="27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8266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</a:t>
            </a:r>
          </a:p>
          <a:p>
            <a:pPr marL="12700" marR="1122045">
              <a:lnSpc>
                <a:spcPct val="121000"/>
              </a:lnSpc>
            </a:pPr>
            <a:r>
              <a:rPr lang="de-AT" sz="10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k</a:t>
            </a: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onta</a:t>
            </a:r>
            <a:r>
              <a:rPr lang="de-AT" sz="10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k</a:t>
            </a:r>
            <a:r>
              <a:rPr lang="de-AT" sz="1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t</a:t>
            </a:r>
            <a:r>
              <a:rPr lang="de-AT" sz="1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@chron</a:t>
            </a:r>
            <a:r>
              <a:rPr lang="de-AT" sz="1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i</a:t>
            </a:r>
            <a:r>
              <a:rPr lang="de-AT" sz="1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schkra</a:t>
            </a:r>
            <a:r>
              <a:rPr lang="de-AT" sz="1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n</a:t>
            </a:r>
            <a:r>
              <a:rPr lang="de-AT" sz="1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k</a:t>
            </a:r>
            <a:r>
              <a:rPr lang="de-AT" sz="1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.</a:t>
            </a: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at </a:t>
            </a:r>
            <a:r>
              <a:rPr lang="de-AT" sz="1000" spc="-5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lang="de-AT" sz="1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5"/>
              </a:rPr>
              <a:t>chronischkrank.at</a:t>
            </a:r>
            <a:endParaRPr lang="de-AT" sz="1000" dirty="0">
              <a:latin typeface="Arial MT"/>
              <a:cs typeface="Arial MT"/>
            </a:endParaRPr>
          </a:p>
          <a:p>
            <a:pPr marL="12700" marR="335915">
              <a:lnSpc>
                <a:spcPct val="113300"/>
              </a:lnSpc>
            </a:pPr>
            <a:endParaRPr lang="de-AT" dirty="0">
              <a:latin typeface="Arial Black"/>
              <a:cs typeface="Arial Black"/>
            </a:endParaRPr>
          </a:p>
          <a:p>
            <a:pPr marL="12700" marR="335915">
              <a:lnSpc>
                <a:spcPct val="113300"/>
              </a:lnSpc>
            </a:pPr>
            <a:r>
              <a:rPr lang="de-AT" sz="1000" dirty="0">
                <a:latin typeface="Arial Black"/>
                <a:cs typeface="Arial Black"/>
              </a:rPr>
              <a:t>Familien- und </a:t>
            </a:r>
            <a:r>
              <a:rPr lang="de-AT" sz="1000" spc="-5" dirty="0">
                <a:latin typeface="Arial Black"/>
                <a:cs typeface="Arial Black"/>
              </a:rPr>
              <a:t>Erziehungsberatung </a:t>
            </a:r>
            <a:r>
              <a:rPr lang="de-AT" sz="1000" spc="-340" dirty="0">
                <a:latin typeface="Arial Black"/>
                <a:cs typeface="Arial Black"/>
              </a:rPr>
              <a:t> </a:t>
            </a:r>
            <a:r>
              <a:rPr lang="de-AT" sz="1000" dirty="0">
                <a:latin typeface="Arial MT"/>
                <a:cs typeface="Arial MT"/>
              </a:rPr>
              <a:t>Diakonie Zentrum </a:t>
            </a:r>
            <a:r>
              <a:rPr lang="de-AT" sz="1000" spc="-5" dirty="0" err="1">
                <a:latin typeface="Arial MT"/>
                <a:cs typeface="Arial MT"/>
              </a:rPr>
              <a:t>Spattstraße</a:t>
            </a:r>
            <a:r>
              <a:rPr lang="de-AT" sz="1000" spc="-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 </a:t>
            </a:r>
            <a:r>
              <a:rPr lang="de-AT" sz="1000" spc="-5" dirty="0" err="1">
                <a:latin typeface="Arial MT"/>
                <a:cs typeface="Arial MT"/>
              </a:rPr>
              <a:t>Willingerstraße</a:t>
            </a:r>
            <a:r>
              <a:rPr lang="de-AT" sz="1000" spc="-3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21,</a:t>
            </a:r>
            <a:r>
              <a:rPr lang="de-AT" sz="1000" spc="-1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4030 </a:t>
            </a:r>
            <a:r>
              <a:rPr lang="de-AT" sz="1000" dirty="0">
                <a:latin typeface="Arial MT"/>
                <a:cs typeface="Arial MT"/>
              </a:rPr>
              <a:t>Linz</a:t>
            </a:r>
          </a:p>
          <a:p>
            <a:pPr marL="12700" marR="5080">
              <a:lnSpc>
                <a:spcPct val="112900"/>
              </a:lnSpc>
              <a:spcBef>
                <a:spcPts val="105"/>
              </a:spcBef>
            </a:pPr>
            <a:r>
              <a:rPr lang="de-AT" sz="1000" dirty="0">
                <a:latin typeface="Arial MT"/>
                <a:cs typeface="Arial MT"/>
              </a:rPr>
              <a:t>T +43 732 </a:t>
            </a:r>
            <a:r>
              <a:rPr lang="de-AT" sz="1000" spc="-5" dirty="0">
                <a:latin typeface="Arial MT"/>
                <a:cs typeface="Arial MT"/>
              </a:rPr>
              <a:t>3492 </a:t>
            </a:r>
            <a:r>
              <a:rPr lang="de-AT" sz="1000" dirty="0">
                <a:latin typeface="Arial MT"/>
                <a:cs typeface="Arial MT"/>
              </a:rPr>
              <a:t>71 </a:t>
            </a:r>
            <a:r>
              <a:rPr lang="de-AT" sz="1000" spc="-5" dirty="0">
                <a:latin typeface="Arial MT"/>
                <a:cs typeface="Arial MT"/>
              </a:rPr>
              <a:t>(auch </a:t>
            </a:r>
            <a:r>
              <a:rPr lang="de-AT" sz="1000" dirty="0">
                <a:latin typeface="Arial MT"/>
                <a:cs typeface="Arial MT"/>
              </a:rPr>
              <a:t>Scheidungsberatung)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6"/>
              </a:rPr>
              <a:t>familienberatung@spattstrasse.at </a:t>
            </a:r>
            <a:r>
              <a:rPr lang="de-AT" sz="100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7"/>
              </a:rPr>
              <a:t>spattstrasse.at/unser-angebot/</a:t>
            </a:r>
            <a:r>
              <a:rPr lang="de-AT" sz="1000" u="sng" spc="-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7"/>
              </a:rPr>
              <a:t>familienberatung</a:t>
            </a:r>
            <a:endParaRPr lang="de-AT" sz="1000" dirty="0">
              <a:latin typeface="Arial MT"/>
              <a:cs typeface="Arial MT"/>
            </a:endParaRPr>
          </a:p>
          <a:p>
            <a:pPr marL="12700" marR="5080">
              <a:lnSpc>
                <a:spcPct val="120000"/>
              </a:lnSpc>
              <a:spcBef>
                <a:spcPts val="95"/>
              </a:spcBef>
            </a:pPr>
            <a:endParaRPr lang="de-AT" sz="1000" dirty="0">
              <a:latin typeface="Arial MT"/>
              <a:cs typeface="Arial MT"/>
            </a:endParaRPr>
          </a:p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lang="de-AT" sz="1000" dirty="0">
                <a:latin typeface="Arial MT"/>
                <a:cs typeface="Arial MT"/>
              </a:rPr>
              <a:t>Mobile Familiendienste für </a:t>
            </a:r>
            <a:r>
              <a:rPr lang="de-AT" sz="1000" spc="-5" dirty="0">
                <a:latin typeface="Arial MT"/>
                <a:cs typeface="Arial MT"/>
              </a:rPr>
              <a:t>Betreuung </a:t>
            </a:r>
            <a:r>
              <a:rPr lang="de-AT" sz="1000" dirty="0">
                <a:latin typeface="Arial MT"/>
                <a:cs typeface="Arial MT"/>
              </a:rPr>
              <a:t>und Pflege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Hafnerstraße</a:t>
            </a:r>
            <a:r>
              <a:rPr lang="de-AT" sz="1000" spc="-4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28,</a:t>
            </a:r>
            <a:r>
              <a:rPr lang="de-AT" sz="1000" spc="-1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4020 </a:t>
            </a:r>
            <a:r>
              <a:rPr lang="de-AT" sz="1000" dirty="0">
                <a:latin typeface="Arial MT"/>
                <a:cs typeface="Arial MT"/>
              </a:rPr>
              <a:t>Linz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732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7610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2411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8"/>
              </a:rPr>
              <a:t>mobile.familiendienste@caritas-linz.at</a:t>
            </a:r>
            <a:endParaRPr lang="de-AT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1218241-2B7D-4AB8-B55C-54E7C0DC69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5B1EF3-DB63-44EB-BD7E-05598AFA7D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913" y="3681997"/>
            <a:ext cx="6588304" cy="522741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AT" spc="-5" dirty="0">
                <a:cs typeface="Arial"/>
              </a:rPr>
              <a:t>Anlaufstellen</a:t>
            </a:r>
            <a:r>
              <a:rPr lang="de-AT" spc="-50" dirty="0">
                <a:cs typeface="Arial"/>
              </a:rPr>
              <a:t> </a:t>
            </a:r>
            <a:r>
              <a:rPr lang="de-AT" spc="-5" dirty="0">
                <a:cs typeface="Arial"/>
              </a:rPr>
              <a:t>für</a:t>
            </a:r>
            <a:r>
              <a:rPr lang="de-AT" spc="-15" dirty="0">
                <a:cs typeface="Arial"/>
              </a:rPr>
              <a:t> </a:t>
            </a:r>
            <a:r>
              <a:rPr lang="de-AT" spc="-5" dirty="0">
                <a:cs typeface="Arial"/>
              </a:rPr>
              <a:t>diverse</a:t>
            </a:r>
            <a:r>
              <a:rPr lang="de-AT" spc="-30" dirty="0">
                <a:cs typeface="Arial"/>
              </a:rPr>
              <a:t> </a:t>
            </a:r>
            <a:r>
              <a:rPr lang="de-AT" spc="-5" dirty="0">
                <a:cs typeface="Arial"/>
              </a:rPr>
              <a:t>Lebenswelten</a:t>
            </a:r>
            <a:r>
              <a:rPr lang="de-AT" spc="-45" dirty="0">
                <a:cs typeface="Arial"/>
              </a:rPr>
              <a:t> </a:t>
            </a:r>
            <a:r>
              <a:rPr lang="de-AT" dirty="0">
                <a:cs typeface="Arial"/>
              </a:rPr>
              <a:t>(2)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5148696-EFBB-4CA3-A882-A260A51240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39556AA-3261-4E73-B43D-A437A95A65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028" y="4372693"/>
            <a:ext cx="6384284" cy="4818808"/>
          </a:xfrm>
        </p:spPr>
        <p:txBody>
          <a:bodyPr numCol="2"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de-AT" sz="1000" dirty="0">
                <a:latin typeface="Arial Black"/>
                <a:cs typeface="Arial Black"/>
              </a:rPr>
              <a:t>LGBTIQ* </a:t>
            </a:r>
          </a:p>
          <a:p>
            <a:pPr marL="12700" marR="615315">
              <a:lnSpc>
                <a:spcPct val="121000"/>
              </a:lnSpc>
              <a:spcBef>
                <a:spcPts val="95"/>
              </a:spcBef>
            </a:pPr>
            <a:r>
              <a:rPr lang="de-AT" sz="1000" spc="-5" dirty="0">
                <a:latin typeface="Arial MT"/>
                <a:cs typeface="Arial MT"/>
              </a:rPr>
              <a:t>	Die Broschüre 	</a:t>
            </a:r>
            <a:r>
              <a:rPr lang="de-AT" sz="1000" i="1" spc="-5" dirty="0">
                <a:latin typeface="Arial MT"/>
                <a:cs typeface="Arial MT"/>
              </a:rPr>
              <a:t>Queer 	in Linz - LGBTIQ* </a:t>
            </a:r>
            <a:r>
              <a:rPr lang="de-AT" sz="1000" spc="-5" dirty="0">
                <a:latin typeface="Arial MT"/>
                <a:cs typeface="Arial MT"/>
              </a:rPr>
              <a:t>	bietet einen 	Überblick über 	Linzer Angebote 	und Vereine:</a:t>
            </a:r>
          </a:p>
          <a:p>
            <a:pPr marL="12700" marR="615315">
              <a:lnSpc>
                <a:spcPct val="121000"/>
              </a:lnSpc>
              <a:spcBef>
                <a:spcPts val="95"/>
              </a:spcBef>
            </a:pPr>
            <a:endParaRPr lang="de-AT" sz="1000" spc="-5" dirty="0">
              <a:latin typeface="Arial MT"/>
              <a:cs typeface="Arial MT"/>
            </a:endParaRPr>
          </a:p>
          <a:p>
            <a:pPr marL="12700" marR="615315">
              <a:lnSpc>
                <a:spcPct val="121000"/>
              </a:lnSpc>
              <a:spcBef>
                <a:spcPts val="95"/>
              </a:spcBef>
            </a:pPr>
            <a:r>
              <a:rPr lang="de-AT" sz="1000" spc="-5" dirty="0">
                <a:latin typeface="Arial MT"/>
                <a:cs typeface="Arial MT"/>
                <a:hlinkClick r:id="rId2"/>
              </a:rPr>
              <a:t>https://www.linz.at/images/files/Infobroschuere_LGBTIQ_2022.pdf</a:t>
            </a:r>
            <a:endParaRPr lang="de-AT" sz="1000" spc="-5" dirty="0">
              <a:latin typeface="Arial MT"/>
              <a:cs typeface="Arial MT"/>
            </a:endParaRPr>
          </a:p>
          <a:p>
            <a:pPr marL="12700" marR="615315">
              <a:lnSpc>
                <a:spcPct val="121000"/>
              </a:lnSpc>
              <a:spcBef>
                <a:spcPts val="95"/>
              </a:spcBef>
            </a:pPr>
            <a:endParaRPr lang="en-US" sz="1000" spc="-5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de-AT" sz="1000" dirty="0">
                <a:latin typeface="Arial Black"/>
                <a:cs typeface="Arial Black"/>
              </a:rPr>
              <a:t>Notsituationen,</a:t>
            </a:r>
            <a:r>
              <a:rPr lang="de-AT" sz="1000" spc="-70" dirty="0">
                <a:latin typeface="Arial Black"/>
                <a:cs typeface="Arial Black"/>
              </a:rPr>
              <a:t> </a:t>
            </a:r>
            <a:r>
              <a:rPr lang="de-AT" sz="1000" dirty="0">
                <a:latin typeface="Arial Black"/>
                <a:cs typeface="Arial Black"/>
              </a:rPr>
              <a:t>Krisen</a:t>
            </a:r>
          </a:p>
          <a:p>
            <a:pPr marL="12700" marR="5080">
              <a:lnSpc>
                <a:spcPct val="121000"/>
              </a:lnSpc>
            </a:pPr>
            <a:r>
              <a:rPr lang="de-AT" sz="1000" spc="-5" dirty="0">
                <a:latin typeface="Arial MT"/>
                <a:cs typeface="Arial MT"/>
              </a:rPr>
              <a:t>EXIT-sozial, </a:t>
            </a:r>
            <a:r>
              <a:rPr lang="de-AT" sz="1000" dirty="0">
                <a:latin typeface="Arial MT"/>
                <a:cs typeface="Arial MT"/>
              </a:rPr>
              <a:t>Verein für psychosoziale Dienste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Wildbergstraße</a:t>
            </a:r>
            <a:r>
              <a:rPr lang="de-AT" sz="1000" spc="-4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10a,</a:t>
            </a:r>
            <a:r>
              <a:rPr lang="de-AT" sz="1000" spc="-1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4040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Linz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3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732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719</a:t>
            </a:r>
            <a:r>
              <a:rPr lang="de-AT" sz="1000" spc="-2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200</a:t>
            </a:r>
            <a:endParaRPr lang="de-AT" sz="1000" dirty="0">
              <a:latin typeface="Arial MT"/>
              <a:cs typeface="Arial MT"/>
            </a:endParaRPr>
          </a:p>
          <a:p>
            <a:pPr marL="12700" marR="1449070">
              <a:lnSpc>
                <a:spcPct val="121000"/>
              </a:lnSpc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service@exitsozial.at </a:t>
            </a:r>
            <a:r>
              <a:rPr lang="de-AT" sz="1000" spc="-28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4"/>
              </a:rPr>
              <a:t>exitsozial.at</a:t>
            </a:r>
            <a:endParaRPr lang="de-AT" sz="1000" dirty="0">
              <a:latin typeface="Arial MT"/>
              <a:cs typeface="Arial MT"/>
            </a:endParaRPr>
          </a:p>
          <a:p>
            <a:pPr>
              <a:tabLst>
                <a:tab pos="756000" algn="l"/>
              </a:tabLst>
            </a:pPr>
            <a:endParaRPr lang="de-AT" sz="1000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AT" sz="1000" dirty="0">
                <a:latin typeface="Arial MT"/>
                <a:cs typeface="Arial MT"/>
              </a:rPr>
              <a:t>Frauenhaus</a:t>
            </a:r>
            <a:r>
              <a:rPr lang="de-AT" sz="1000" spc="-5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Linz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de-AT" sz="1000" dirty="0">
                <a:latin typeface="Arial MT"/>
                <a:cs typeface="Arial MT"/>
              </a:rPr>
              <a:t>24-Stunden-</a:t>
            </a:r>
            <a:r>
              <a:rPr lang="de-AT" sz="1000" b="1" dirty="0">
                <a:cs typeface="Arial"/>
              </a:rPr>
              <a:t>Notrufnummer</a:t>
            </a:r>
            <a:r>
              <a:rPr lang="de-AT" sz="1000" dirty="0">
                <a:latin typeface="Arial MT"/>
                <a:cs typeface="Arial MT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3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732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606</a:t>
            </a:r>
            <a:r>
              <a:rPr lang="de-AT" sz="1000" spc="-2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700</a:t>
            </a:r>
            <a:endParaRPr lang="de-AT" sz="1000" dirty="0">
              <a:latin typeface="Arial MT"/>
              <a:cs typeface="Arial MT"/>
            </a:endParaRPr>
          </a:p>
          <a:p>
            <a:pPr marL="12700" marR="5080">
              <a:lnSpc>
                <a:spcPct val="104800"/>
              </a:lnSpc>
            </a:pPr>
            <a:r>
              <a:rPr lang="de-AT" sz="1000" spc="-5" dirty="0">
                <a:latin typeface="Arial MT"/>
                <a:cs typeface="Arial MT"/>
              </a:rPr>
              <a:t>Beratung </a:t>
            </a:r>
            <a:r>
              <a:rPr lang="de-AT" sz="1000" dirty="0">
                <a:latin typeface="Arial MT"/>
                <a:cs typeface="Arial MT"/>
              </a:rPr>
              <a:t>in </a:t>
            </a:r>
            <a:r>
              <a:rPr lang="de-AT" sz="1000" spc="-5" dirty="0">
                <a:latin typeface="Arial MT"/>
                <a:cs typeface="Arial MT"/>
              </a:rPr>
              <a:t>diversen Sprachen, auch ÖGS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office@frauenhaus-linz.at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6"/>
              </a:rPr>
              <a:t>http://www.frauenhaus-linz.at</a:t>
            </a:r>
            <a:endParaRPr lang="en-US" sz="10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6D35BD8-7B7E-490D-8FB2-10014BEFD2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1743913"/>
            <a:ext cx="1439940" cy="1440000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6464C03-2D3A-496F-9894-07ACC4CC3D65}"/>
              </a:ext>
            </a:extLst>
          </p:cNvPr>
          <p:cNvSpPr txBox="1">
            <a:spLocks/>
          </p:cNvSpPr>
          <p:nvPr/>
        </p:nvSpPr>
        <p:spPr>
          <a:xfrm>
            <a:off x="4252707" y="4337068"/>
            <a:ext cx="2967490" cy="62319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1425424" rtl="0" eaLnBrk="1" latinLnBrk="0" hangingPunct="1">
              <a:lnSpc>
                <a:spcPct val="105000"/>
              </a:lnSpc>
              <a:spcBef>
                <a:spcPts val="200"/>
              </a:spcBef>
              <a:buSzPct val="120000"/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879" indent="-285750" algn="l" defTabSz="1425424" rtl="0" eaLnBrk="1" latinLnBrk="0" hangingPunct="1">
              <a:lnSpc>
                <a:spcPct val="105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9386" indent="-233129" algn="l" defTabSz="1425424" rtl="0" eaLnBrk="1" latinLnBrk="0" hangingPunct="1">
              <a:lnSpc>
                <a:spcPct val="105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515" indent="-233129" algn="l" defTabSz="1425424" rtl="0" eaLnBrk="1" latinLnBrk="0" hangingPunct="1">
              <a:lnSpc>
                <a:spcPct val="105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644" indent="-233129" algn="l" defTabSz="1425424" rtl="0" eaLnBrk="1" latinLnBrk="0" hangingPunct="1">
              <a:lnSpc>
                <a:spcPct val="105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1425424" rtl="0" eaLnBrk="1" latinLnBrk="0" hangingPunct="1">
              <a:lnSpc>
                <a:spcPct val="105000"/>
              </a:lnSpc>
              <a:spcBef>
                <a:spcPts val="0"/>
              </a:spcBef>
              <a:buSzPct val="65000"/>
              <a:buFont typeface="Wingdings 2" panose="05020102010507070707" pitchFamily="18" charset="2"/>
              <a:buChar char=""/>
              <a:defRPr sz="1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629" indent="-356356" algn="l" defTabSz="142542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341" indent="-356356" algn="l" defTabSz="142542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054" indent="-356356" algn="l" defTabSz="142542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1910">
              <a:lnSpc>
                <a:spcPct val="104800"/>
              </a:lnSpc>
              <a:spcBef>
                <a:spcPts val="45"/>
              </a:spcBef>
            </a:pPr>
            <a:r>
              <a:rPr lang="de-AT" sz="1000" spc="-5" dirty="0">
                <a:latin typeface="Arial MT"/>
                <a:cs typeface="Arial MT"/>
              </a:rPr>
              <a:t>Gewaltschutzzentrum OÖ </a:t>
            </a:r>
            <a:r>
              <a:rPr lang="de-AT" sz="100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Stockhofstraße</a:t>
            </a:r>
            <a:r>
              <a:rPr lang="de-AT" sz="1000" spc="-6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40,</a:t>
            </a:r>
            <a:r>
              <a:rPr lang="de-AT" sz="1000" spc="-1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4020</a:t>
            </a:r>
            <a:r>
              <a:rPr lang="de-AT" sz="1000" spc="-1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Linz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732</a:t>
            </a:r>
            <a:r>
              <a:rPr lang="de-AT" sz="1000" spc="254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60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77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60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8"/>
              </a:rPr>
              <a:t>ooe@gewaltschutzzentrum.at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9"/>
              </a:rPr>
              <a:t>http://gewaltschutzzentrum.at/</a:t>
            </a:r>
            <a:endParaRPr lang="de-AT" sz="1000" dirty="0">
              <a:latin typeface="Arial MT"/>
              <a:cs typeface="Arial MT"/>
            </a:endParaRPr>
          </a:p>
          <a:p>
            <a:endParaRPr lang="de-AT" dirty="0"/>
          </a:p>
          <a:p>
            <a:pPr marL="12700" marR="376555">
              <a:lnSpc>
                <a:spcPct val="120000"/>
              </a:lnSpc>
              <a:spcBef>
                <a:spcPts val="95"/>
              </a:spcBef>
            </a:pPr>
            <a:r>
              <a:rPr lang="de-AT" sz="1000" dirty="0">
                <a:latin typeface="Arial MT"/>
                <a:cs typeface="Arial MT"/>
              </a:rPr>
              <a:t>Krisenhilfe </a:t>
            </a:r>
            <a:r>
              <a:rPr lang="de-AT" sz="1000" spc="-5" dirty="0">
                <a:latin typeface="Arial MT"/>
                <a:cs typeface="Arial MT"/>
              </a:rPr>
              <a:t>OÖ </a:t>
            </a:r>
            <a:r>
              <a:rPr lang="de-AT" sz="1000" dirty="0">
                <a:latin typeface="Arial MT"/>
                <a:cs typeface="Arial MT"/>
              </a:rPr>
              <a:t>– </a:t>
            </a:r>
            <a:r>
              <a:rPr lang="de-AT" sz="1000" spc="-5" dirty="0">
                <a:latin typeface="Arial MT"/>
                <a:cs typeface="Arial MT"/>
              </a:rPr>
              <a:t>Sorgentelefon </a:t>
            </a:r>
            <a:r>
              <a:rPr lang="de-AT" sz="1000" dirty="0">
                <a:latin typeface="Arial MT"/>
                <a:cs typeface="Arial MT"/>
              </a:rPr>
              <a:t> </a:t>
            </a:r>
            <a:r>
              <a:rPr lang="de-AT" sz="1000" spc="-5" dirty="0" err="1">
                <a:latin typeface="Arial MT"/>
                <a:cs typeface="Arial MT"/>
              </a:rPr>
              <a:t>Scharitzerstraße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6-8,</a:t>
            </a:r>
            <a:r>
              <a:rPr lang="de-AT" sz="1000" spc="-1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4.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OG,</a:t>
            </a:r>
            <a:r>
              <a:rPr lang="de-AT" sz="1000" spc="-2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4020 </a:t>
            </a:r>
            <a:r>
              <a:rPr lang="de-AT" sz="1000" dirty="0">
                <a:latin typeface="Arial MT"/>
                <a:cs typeface="Arial MT"/>
              </a:rPr>
              <a:t>Linz</a:t>
            </a:r>
          </a:p>
          <a:p>
            <a:pPr marL="12700" marR="5080">
              <a:lnSpc>
                <a:spcPct val="121000"/>
              </a:lnSpc>
            </a:pPr>
            <a:r>
              <a:rPr lang="de-AT" sz="1000" dirty="0">
                <a:latin typeface="Arial MT"/>
                <a:cs typeface="Arial MT"/>
              </a:rPr>
              <a:t>T +43 732 </a:t>
            </a:r>
            <a:r>
              <a:rPr lang="de-AT" sz="1000" spc="-5" dirty="0">
                <a:latin typeface="Arial MT"/>
                <a:cs typeface="Arial MT"/>
              </a:rPr>
              <a:t>2177 (rund </a:t>
            </a:r>
            <a:r>
              <a:rPr lang="de-AT" sz="1000" dirty="0">
                <a:latin typeface="Arial MT"/>
                <a:cs typeface="Arial MT"/>
              </a:rPr>
              <a:t>um die Uhr erreichbar)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0"/>
              </a:rPr>
              <a:t>office@krisenhilfeooe.at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krisenhilfeooe.at</a:t>
            </a:r>
            <a:endParaRPr lang="de-AT" sz="1000" dirty="0">
              <a:latin typeface="Arial MT"/>
              <a:cs typeface="Arial MT"/>
            </a:endParaRPr>
          </a:p>
          <a:p>
            <a:endParaRPr lang="de-AT" dirty="0"/>
          </a:p>
          <a:p>
            <a:pPr marL="12700" marR="5080">
              <a:lnSpc>
                <a:spcPct val="104800"/>
              </a:lnSpc>
              <a:spcBef>
                <a:spcPts val="45"/>
              </a:spcBef>
            </a:pPr>
            <a:r>
              <a:rPr lang="de-AT" sz="1000" dirty="0" err="1">
                <a:latin typeface="Arial MT"/>
                <a:cs typeface="Arial MT"/>
              </a:rPr>
              <a:t>Promente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OÖ</a:t>
            </a:r>
            <a:r>
              <a:rPr lang="de-AT" sz="1000" spc="-1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–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Hilfe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für</a:t>
            </a:r>
            <a:r>
              <a:rPr lang="de-AT" sz="1000" spc="-2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Menschen </a:t>
            </a:r>
            <a:r>
              <a:rPr lang="de-AT" sz="1000" dirty="0">
                <a:latin typeface="Arial MT"/>
                <a:cs typeface="Arial MT"/>
              </a:rPr>
              <a:t>mit </a:t>
            </a:r>
            <a:r>
              <a:rPr lang="de-AT" sz="1000" spc="-27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psychischen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und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sozialen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Problemen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spc="-5" dirty="0" err="1">
                <a:latin typeface="Arial MT"/>
                <a:cs typeface="Arial MT"/>
              </a:rPr>
              <a:t>Lonstorferplatz</a:t>
            </a:r>
            <a:r>
              <a:rPr lang="de-AT" sz="1000" spc="-3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1,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4040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3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2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732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6996</a:t>
            </a:r>
            <a:endParaRPr lang="de-AT" sz="1000" dirty="0">
              <a:latin typeface="Arial MT"/>
              <a:cs typeface="Arial MT"/>
            </a:endParaRPr>
          </a:p>
          <a:p>
            <a:pPr marL="12700" marR="800100">
              <a:lnSpc>
                <a:spcPct val="104800"/>
              </a:lnSpc>
              <a:spcBef>
                <a:spcPts val="204"/>
              </a:spcBef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2"/>
              </a:rPr>
              <a:t>kontakt@promenteooe.at </a:t>
            </a:r>
            <a:r>
              <a:rPr lang="de-AT" sz="1000" spc="-28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3"/>
              </a:rPr>
              <a:t>pmooe.at/</a:t>
            </a:r>
            <a:endParaRPr lang="de-AT" sz="1000" dirty="0">
              <a:latin typeface="Arial MT"/>
              <a:cs typeface="Arial MT"/>
            </a:endParaRPr>
          </a:p>
          <a:p>
            <a:endParaRPr lang="de-AT" sz="1000" dirty="0"/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de-AT" sz="1000" dirty="0">
                <a:latin typeface="Arial Black"/>
                <a:cs typeface="Arial Black"/>
              </a:rPr>
              <a:t>Pflege</a:t>
            </a:r>
          </a:p>
          <a:p>
            <a:pPr marL="12700" marR="5080">
              <a:lnSpc>
                <a:spcPct val="121000"/>
              </a:lnSpc>
            </a:pPr>
            <a:r>
              <a:rPr lang="de-AT" sz="1000" dirty="0">
                <a:latin typeface="Arial MT"/>
                <a:cs typeface="Arial MT"/>
              </a:rPr>
              <a:t>Servicestelle für pflegende </a:t>
            </a:r>
            <a:r>
              <a:rPr lang="de-AT" sz="1000" spc="-5" dirty="0">
                <a:latin typeface="Arial MT"/>
                <a:cs typeface="Arial MT"/>
              </a:rPr>
              <a:t>Angehörige, Caritas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dirty="0" err="1">
                <a:latin typeface="Arial MT"/>
                <a:cs typeface="Arial MT"/>
              </a:rPr>
              <a:t>Bethlehemstraße</a:t>
            </a:r>
            <a:r>
              <a:rPr lang="de-AT" sz="1000" spc="-4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56-58,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4020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Linz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676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8776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2440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51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775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775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(Pflege-Hotline)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4"/>
              </a:rPr>
              <a:t>pflegende.angehoerige@caritas-linz.at</a:t>
            </a:r>
            <a:endParaRPr lang="de-AT" sz="1000" u="sng" spc="-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endParaRPr lang="de-AT" sz="1000" u="sng" spc="-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Arial MT"/>
              <a:cs typeface="Arial MT"/>
            </a:endParaRPr>
          </a:p>
          <a:p>
            <a:pPr marL="12700" marR="611505">
              <a:lnSpc>
                <a:spcPct val="104800"/>
              </a:lnSpc>
              <a:spcBef>
                <a:spcPts val="45"/>
              </a:spcBef>
            </a:pPr>
            <a:r>
              <a:rPr lang="de-AT" sz="1000" dirty="0">
                <a:latin typeface="Arial MT"/>
                <a:cs typeface="Arial MT"/>
              </a:rPr>
              <a:t>Stammtisch für </a:t>
            </a:r>
            <a:r>
              <a:rPr lang="de-AT" sz="1000" spc="-5" dirty="0">
                <a:latin typeface="Arial MT"/>
                <a:cs typeface="Arial MT"/>
              </a:rPr>
              <a:t>betreuende </a:t>
            </a:r>
            <a:r>
              <a:rPr lang="de-AT" sz="1000" dirty="0">
                <a:latin typeface="Arial MT"/>
                <a:cs typeface="Arial MT"/>
              </a:rPr>
              <a:t>und </a:t>
            </a:r>
            <a:r>
              <a:rPr lang="de-AT" sz="1000" spc="-5" dirty="0">
                <a:latin typeface="Arial MT"/>
                <a:cs typeface="Arial MT"/>
              </a:rPr>
              <a:t>pflegende </a:t>
            </a:r>
            <a:r>
              <a:rPr lang="de-AT" sz="1000" spc="-28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Angehörige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AT" sz="1000" spc="-5" dirty="0">
                <a:latin typeface="Arial MT"/>
                <a:cs typeface="Arial MT"/>
              </a:rPr>
              <a:t>Land</a:t>
            </a:r>
            <a:r>
              <a:rPr lang="de-AT" sz="1000" spc="-2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Oberösterreich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de-AT" sz="1000" dirty="0">
                <a:latin typeface="Arial MT"/>
                <a:cs typeface="Arial MT"/>
              </a:rPr>
              <a:t>T</a:t>
            </a:r>
            <a:r>
              <a:rPr lang="de-AT" sz="1000" spc="-3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+43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732</a:t>
            </a:r>
            <a:r>
              <a:rPr lang="de-AT" sz="1000" spc="-15" dirty="0">
                <a:latin typeface="Arial MT"/>
                <a:cs typeface="Arial MT"/>
              </a:rPr>
              <a:t> </a:t>
            </a:r>
            <a:r>
              <a:rPr lang="de-AT" sz="1000" spc="-5" dirty="0">
                <a:latin typeface="Arial MT"/>
                <a:cs typeface="Arial MT"/>
              </a:rPr>
              <a:t>7720</a:t>
            </a:r>
            <a:r>
              <a:rPr lang="de-AT" sz="1000" spc="-20" dirty="0">
                <a:latin typeface="Arial MT"/>
                <a:cs typeface="Arial MT"/>
              </a:rPr>
              <a:t> </a:t>
            </a:r>
            <a:r>
              <a:rPr lang="de-AT" sz="1000" dirty="0">
                <a:latin typeface="Arial MT"/>
                <a:cs typeface="Arial MT"/>
              </a:rPr>
              <a:t>14918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5"/>
              </a:rPr>
              <a:t>doris.kasberger@ooe.gv.at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de-AT"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6"/>
              </a:rPr>
              <a:t>gesundes-oberoesterreich.at/4657_DEU_HTML.htm</a:t>
            </a:r>
            <a:endParaRPr lang="de-AT"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endParaRPr lang="de-AT" sz="1000" dirty="0">
              <a:latin typeface="Arial MT"/>
              <a:cs typeface="Arial MT"/>
            </a:endParaRPr>
          </a:p>
          <a:p>
            <a:endParaRPr lang="en-US" dirty="0"/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B85E6D2A-0F49-41F1-A949-D5C81D6BE258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2879" y="207263"/>
            <a:ext cx="7199376" cy="315925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C6DF63A-4653-4C93-8AB6-61286DA457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0" y="1755000"/>
            <a:ext cx="1439940" cy="14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652F1CB-A191-4387-8ED3-E45625CA3C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8558" y="4599718"/>
            <a:ext cx="1073905" cy="14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6894"/>
      </p:ext>
    </p:extLst>
  </p:cSld>
  <p:clrMapOvr>
    <a:masterClrMapping/>
  </p:clrMapOvr>
</p:sld>
</file>

<file path=ppt/theme/theme1.xml><?xml version="1.0" encoding="utf-8"?>
<a:theme xmlns:a="http://schemas.openxmlformats.org/drawingml/2006/main" name="3_Logo hochformatig">
  <a:themeElements>
    <a:clrScheme name="JKU">
      <a:dk1>
        <a:srgbClr val="000000"/>
      </a:dk1>
      <a:lt1>
        <a:sysClr val="window" lastClr="FFFFFF"/>
      </a:lt1>
      <a:dk2>
        <a:srgbClr val="9C477B"/>
      </a:dk2>
      <a:lt2>
        <a:srgbClr val="BBD032"/>
      </a:lt2>
      <a:accent1>
        <a:srgbClr val="808288"/>
      </a:accent1>
      <a:accent2>
        <a:srgbClr val="046E98"/>
      </a:accent2>
      <a:accent3>
        <a:srgbClr val="5CCFCB"/>
      </a:accent3>
      <a:accent4>
        <a:srgbClr val="4CAC4E"/>
      </a:accent4>
      <a:accent5>
        <a:srgbClr val="E73729"/>
      </a:accent5>
      <a:accent6>
        <a:srgbClr val="FBBA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31E7E950-DEFA-4768-B564-A9E91CE7A0E8}" vid="{3D64424A-8C24-4F24-A53F-D11D8D9D8134}"/>
    </a:ext>
  </a:extLst>
</a:theme>
</file>

<file path=ppt/theme/theme2.xml><?xml version="1.0" encoding="utf-8"?>
<a:theme xmlns:a="http://schemas.openxmlformats.org/drawingml/2006/main" name="Office Theme">
  <a:themeElements>
    <a:clrScheme name="JKU">
      <a:dk1>
        <a:srgbClr val="000000"/>
      </a:dk1>
      <a:lt1>
        <a:sysClr val="window" lastClr="FFFFFF"/>
      </a:lt1>
      <a:dk2>
        <a:srgbClr val="8A386C"/>
      </a:dk2>
      <a:lt2>
        <a:srgbClr val="AECB30"/>
      </a:lt2>
      <a:accent1>
        <a:srgbClr val="59636C"/>
      </a:accent1>
      <a:accent2>
        <a:srgbClr val="0081BE"/>
      </a:accent2>
      <a:accent3>
        <a:srgbClr val="72D2E8"/>
      </a:accent3>
      <a:accent4>
        <a:srgbClr val="47B44E"/>
      </a:accent4>
      <a:accent5>
        <a:srgbClr val="E74824"/>
      </a:accent5>
      <a:accent6>
        <a:srgbClr val="F9A9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JKU">
      <a:dk1>
        <a:srgbClr val="000000"/>
      </a:dk1>
      <a:lt1>
        <a:sysClr val="window" lastClr="FFFFFF"/>
      </a:lt1>
      <a:dk2>
        <a:srgbClr val="8A386C"/>
      </a:dk2>
      <a:lt2>
        <a:srgbClr val="AECB30"/>
      </a:lt2>
      <a:accent1>
        <a:srgbClr val="59636C"/>
      </a:accent1>
      <a:accent2>
        <a:srgbClr val="0081BE"/>
      </a:accent2>
      <a:accent3>
        <a:srgbClr val="72D2E8"/>
      </a:accent3>
      <a:accent4>
        <a:srgbClr val="47B44E"/>
      </a:accent4>
      <a:accent5>
        <a:srgbClr val="E74824"/>
      </a:accent5>
      <a:accent6>
        <a:srgbClr val="F9A9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JKU_Einladung_DE_2020_02</Template>
  <TotalTime>0</TotalTime>
  <Words>520</Words>
  <Application>Microsoft Office PowerPoint</Application>
  <PresentationFormat>Benutzerdefiniert</PresentationFormat>
  <Paragraphs>80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Arial Black</vt:lpstr>
      <vt:lpstr>Arial MT</vt:lpstr>
      <vt:lpstr>Wingdings</vt:lpstr>
      <vt:lpstr>Wingdings 2</vt:lpstr>
      <vt:lpstr>3_Logo hochformatig</vt:lpstr>
      <vt:lpstr>PowerPoint-Präsentation</vt:lpstr>
      <vt:lpstr>PowerPoint-Präsentation</vt:lpstr>
    </vt:vector>
  </TitlesOfParts>
  <Company>JKU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Berufsorientierung an der JKU – MI(N)TMACHEN!</dc:title>
  <dc:creator>Josef M. Kreutz-Soxberger</dc:creator>
  <cp:lastModifiedBy>Josef M. Kreutz-Soxberger</cp:lastModifiedBy>
  <cp:revision>30</cp:revision>
  <cp:lastPrinted>2023-10-03T12:07:04Z</cp:lastPrinted>
  <dcterms:created xsi:type="dcterms:W3CDTF">2021-09-21T13:00:04Z</dcterms:created>
  <dcterms:modified xsi:type="dcterms:W3CDTF">2023-10-03T12:11:56Z</dcterms:modified>
</cp:coreProperties>
</file>